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0" r:id="rId1"/>
    <p:sldMasterId id="2147483714" r:id="rId2"/>
    <p:sldMasterId id="2147483742" r:id="rId3"/>
  </p:sldMasterIdLst>
  <p:notesMasterIdLst>
    <p:notesMasterId r:id="rId110"/>
  </p:notesMasterIdLst>
  <p:handoutMasterIdLst>
    <p:handoutMasterId r:id="rId111"/>
  </p:handoutMasterIdLst>
  <p:sldIdLst>
    <p:sldId id="543" r:id="rId4"/>
    <p:sldId id="558" r:id="rId5"/>
    <p:sldId id="554" r:id="rId6"/>
    <p:sldId id="555" r:id="rId7"/>
    <p:sldId id="681" r:id="rId8"/>
    <p:sldId id="678" r:id="rId9"/>
    <p:sldId id="697" r:id="rId10"/>
    <p:sldId id="679" r:id="rId11"/>
    <p:sldId id="556" r:id="rId12"/>
    <p:sldId id="560" r:id="rId13"/>
    <p:sldId id="561" r:id="rId14"/>
    <p:sldId id="698" r:id="rId15"/>
    <p:sldId id="562" r:id="rId16"/>
    <p:sldId id="563" r:id="rId17"/>
    <p:sldId id="564" r:id="rId18"/>
    <p:sldId id="565" r:id="rId19"/>
    <p:sldId id="672" r:id="rId20"/>
    <p:sldId id="566" r:id="rId21"/>
    <p:sldId id="567" r:id="rId22"/>
    <p:sldId id="569" r:id="rId23"/>
    <p:sldId id="568" r:id="rId24"/>
    <p:sldId id="570" r:id="rId25"/>
    <p:sldId id="571" r:id="rId26"/>
    <p:sldId id="572" r:id="rId27"/>
    <p:sldId id="573" r:id="rId28"/>
    <p:sldId id="609" r:id="rId29"/>
    <p:sldId id="677" r:id="rId30"/>
    <p:sldId id="574" r:id="rId31"/>
    <p:sldId id="667" r:id="rId32"/>
    <p:sldId id="671" r:id="rId33"/>
    <p:sldId id="575" r:id="rId34"/>
    <p:sldId id="665" r:id="rId35"/>
    <p:sldId id="576" r:id="rId36"/>
    <p:sldId id="577" r:id="rId37"/>
    <p:sldId id="682" r:id="rId38"/>
    <p:sldId id="684" r:id="rId39"/>
    <p:sldId id="683" r:id="rId40"/>
    <p:sldId id="685" r:id="rId41"/>
    <p:sldId id="686" r:id="rId42"/>
    <p:sldId id="687" r:id="rId43"/>
    <p:sldId id="582" r:id="rId44"/>
    <p:sldId id="583" r:id="rId45"/>
    <p:sldId id="584" r:id="rId46"/>
    <p:sldId id="585" r:id="rId47"/>
    <p:sldId id="586" r:id="rId48"/>
    <p:sldId id="587" r:id="rId49"/>
    <p:sldId id="588" r:id="rId50"/>
    <p:sldId id="688" r:id="rId51"/>
    <p:sldId id="589" r:id="rId52"/>
    <p:sldId id="597" r:id="rId53"/>
    <p:sldId id="598" r:id="rId54"/>
    <p:sldId id="599" r:id="rId55"/>
    <p:sldId id="699" r:id="rId56"/>
    <p:sldId id="601" r:id="rId57"/>
    <p:sldId id="602" r:id="rId58"/>
    <p:sldId id="689" r:id="rId59"/>
    <p:sldId id="604" r:id="rId60"/>
    <p:sldId id="605" r:id="rId61"/>
    <p:sldId id="610" r:id="rId62"/>
    <p:sldId id="611" r:id="rId63"/>
    <p:sldId id="612" r:id="rId64"/>
    <p:sldId id="607" r:id="rId65"/>
    <p:sldId id="614" r:id="rId66"/>
    <p:sldId id="608" r:id="rId67"/>
    <p:sldId id="638" r:id="rId68"/>
    <p:sldId id="664" r:id="rId69"/>
    <p:sldId id="666" r:id="rId70"/>
    <p:sldId id="694" r:id="rId71"/>
    <p:sldId id="615" r:id="rId72"/>
    <p:sldId id="616" r:id="rId73"/>
    <p:sldId id="617" r:id="rId74"/>
    <p:sldId id="620" r:id="rId75"/>
    <p:sldId id="618" r:id="rId76"/>
    <p:sldId id="653" r:id="rId77"/>
    <p:sldId id="656" r:id="rId78"/>
    <p:sldId id="657" r:id="rId79"/>
    <p:sldId id="658" r:id="rId80"/>
    <p:sldId id="659" r:id="rId81"/>
    <p:sldId id="621" r:id="rId82"/>
    <p:sldId id="622" r:id="rId83"/>
    <p:sldId id="623" r:id="rId84"/>
    <p:sldId id="633" r:id="rId85"/>
    <p:sldId id="635" r:id="rId86"/>
    <p:sldId id="636" r:id="rId87"/>
    <p:sldId id="632" r:id="rId88"/>
    <p:sldId id="629" r:id="rId89"/>
    <p:sldId id="630" r:id="rId90"/>
    <p:sldId id="631" r:id="rId91"/>
    <p:sldId id="690" r:id="rId92"/>
    <p:sldId id="692" r:id="rId93"/>
    <p:sldId id="691" r:id="rId94"/>
    <p:sldId id="695" r:id="rId95"/>
    <p:sldId id="693" r:id="rId96"/>
    <p:sldId id="634" r:id="rId97"/>
    <p:sldId id="627" r:id="rId98"/>
    <p:sldId id="626" r:id="rId99"/>
    <p:sldId id="628" r:id="rId100"/>
    <p:sldId id="637" r:id="rId101"/>
    <p:sldId id="641" r:id="rId102"/>
    <p:sldId id="652" r:id="rId103"/>
    <p:sldId id="660" r:id="rId104"/>
    <p:sldId id="661" r:id="rId105"/>
    <p:sldId id="662" r:id="rId106"/>
    <p:sldId id="663" r:id="rId107"/>
    <p:sldId id="696" r:id="rId108"/>
    <p:sldId id="673" r:id="rId109"/>
  </p:sldIdLst>
  <p:sldSz cx="9144000" cy="5143500" type="screen16x9"/>
  <p:notesSz cx="6797675" cy="9872663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5pPr>
    <a:lvl6pPr marL="2286000" algn="l" defTabSz="914400" rtl="0" eaLnBrk="1" latinLnBrk="0" hangingPunct="1"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6pPr>
    <a:lvl7pPr marL="2743200" algn="l" defTabSz="914400" rtl="0" eaLnBrk="1" latinLnBrk="0" hangingPunct="1"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7pPr>
    <a:lvl8pPr marL="3200400" algn="l" defTabSz="914400" rtl="0" eaLnBrk="1" latinLnBrk="0" hangingPunct="1"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8pPr>
    <a:lvl9pPr marL="3657600" algn="l" defTabSz="914400" rtl="0" eaLnBrk="1" latinLnBrk="0" hangingPunct="1">
      <a:defRPr kumimoji="1" kern="1200">
        <a:solidFill>
          <a:schemeClr val="bg1"/>
        </a:solidFill>
        <a:latin typeface="Arial" charset="0"/>
        <a:ea typeface="ＭＳ Ｐゴシック" pitchFamily="34" charset="-128"/>
        <a:cs typeface="+mn-cs"/>
        <a:sym typeface="Wingdings 3" pitchFamily="18" charset="2"/>
      </a:defRPr>
    </a:lvl9pPr>
  </p:defaultTextStyle>
  <p:extLst>
    <p:ext uri="{521415D9-36F7-43E2-AB2F-B90AF26B5E84}">
      <p14:sectionLst xmlns:p14="http://schemas.microsoft.com/office/powerpoint/2010/main">
        <p14:section name="uniFLOW Intro" id="{F1EBF877-2AEA-44F8-97ED-0ACBF9DBB44B}">
          <p14:sldIdLst>
            <p14:sldId id="543"/>
            <p14:sldId id="558"/>
          </p14:sldIdLst>
        </p14:section>
        <p14:section name="Un Unica Piattaforma" id="{FDABFFAF-C721-4565-A4D9-96334E37B888}">
          <p14:sldIdLst>
            <p14:sldId id="554"/>
            <p14:sldId id="555"/>
          </p14:sldIdLst>
        </p14:section>
        <p14:section name="uuniFLOW - Piattaforma Ibrida" id="{403DA241-BA5B-4EB9-A6CD-76174CC4F645}">
          <p14:sldIdLst>
            <p14:sldId id="681"/>
            <p14:sldId id="678"/>
            <p14:sldId id="697"/>
            <p14:sldId id="679"/>
          </p14:sldIdLst>
        </p14:section>
        <p14:section name="Un Unica Piattaforma_Office Printing" id="{EB9BBF2C-F89F-41A1-B0E6-585037B78264}">
          <p14:sldIdLst>
            <p14:sldId id="556"/>
            <p14:sldId id="560"/>
            <p14:sldId id="561"/>
            <p14:sldId id="698"/>
            <p14:sldId id="562"/>
            <p14:sldId id="563"/>
            <p14:sldId id="564"/>
            <p14:sldId id="565"/>
            <p14:sldId id="672"/>
            <p14:sldId id="566"/>
            <p14:sldId id="567"/>
            <p14:sldId id="569"/>
            <p14:sldId id="568"/>
            <p14:sldId id="570"/>
            <p14:sldId id="571"/>
            <p14:sldId id="572"/>
            <p14:sldId id="573"/>
            <p14:sldId id="609"/>
            <p14:sldId id="677"/>
            <p14:sldId id="574"/>
            <p14:sldId id="667"/>
            <p14:sldId id="671"/>
            <p14:sldId id="575"/>
            <p14:sldId id="665"/>
          </p14:sldIdLst>
        </p14:section>
        <p14:section name="Un Unica Piattaforma_Document Scanning" id="{5D6E4EF2-646D-4DD9-B41E-9F0456E55FE5}">
          <p14:sldIdLst>
            <p14:sldId id="576"/>
            <p14:sldId id="577"/>
            <p14:sldId id="682"/>
            <p14:sldId id="684"/>
            <p14:sldId id="683"/>
            <p14:sldId id="685"/>
            <p14:sldId id="686"/>
            <p14:sldId id="687"/>
            <p14:sldId id="582"/>
            <p14:sldId id="583"/>
            <p14:sldId id="584"/>
            <p14:sldId id="585"/>
            <p14:sldId id="586"/>
            <p14:sldId id="587"/>
            <p14:sldId id="588"/>
            <p14:sldId id="688"/>
            <p14:sldId id="589"/>
          </p14:sldIdLst>
        </p14:section>
        <p14:section name="Un Unica Piattaforma_Mobile Printing" id="{3D33188E-E995-4BCC-9D8D-016A0AE90CAA}">
          <p14:sldIdLst>
            <p14:sldId id="597"/>
            <p14:sldId id="598"/>
            <p14:sldId id="599"/>
            <p14:sldId id="699"/>
            <p14:sldId id="601"/>
            <p14:sldId id="602"/>
            <p14:sldId id="689"/>
          </p14:sldIdLst>
        </p14:section>
        <p14:section name="Un Unica Piattaforma_Device Management" id="{1AC8FD1B-AEB1-4FF4-AA8C-FB9FDCD81EA8}">
          <p14:sldIdLst>
            <p14:sldId id="604"/>
            <p14:sldId id="605"/>
            <p14:sldId id="610"/>
            <p14:sldId id="611"/>
            <p14:sldId id="612"/>
            <p14:sldId id="607"/>
            <p14:sldId id="614"/>
            <p14:sldId id="608"/>
            <p14:sldId id="638"/>
            <p14:sldId id="664"/>
            <p14:sldId id="666"/>
            <p14:sldId id="694"/>
          </p14:sldIdLst>
        </p14:section>
        <p14:section name="Un Unica Piattaforma_Production Printing" id="{C80D1250-1E67-45E8-A4A7-05365F29A63D}">
          <p14:sldIdLst>
            <p14:sldId id="615"/>
            <p14:sldId id="616"/>
            <p14:sldId id="617"/>
            <p14:sldId id="620"/>
            <p14:sldId id="618"/>
          </p14:sldIdLst>
        </p14:section>
        <p14:section name="I benefici della piattaforma" id="{1C603DB1-52D7-4EC7-BF13-3FC42ECF71CD}">
          <p14:sldIdLst>
            <p14:sldId id="653"/>
            <p14:sldId id="656"/>
            <p14:sldId id="657"/>
            <p14:sldId id="658"/>
            <p14:sldId id="659"/>
          </p14:sldIdLst>
        </p14:section>
        <p14:section name="L'integrazione con i dispositivi supportati" id="{D72855D9-5528-4F31-869C-9AD8B0B91EF6}">
          <p14:sldIdLst>
            <p14:sldId id="621"/>
            <p14:sldId id="622"/>
            <p14:sldId id="623"/>
            <p14:sldId id="633"/>
            <p14:sldId id="635"/>
            <p14:sldId id="636"/>
            <p14:sldId id="632"/>
            <p14:sldId id="629"/>
            <p14:sldId id="630"/>
            <p14:sldId id="631"/>
            <p14:sldId id="690"/>
            <p14:sldId id="692"/>
            <p14:sldId id="691"/>
            <p14:sldId id="695"/>
            <p14:sldId id="693"/>
            <p14:sldId id="634"/>
            <p14:sldId id="627"/>
            <p14:sldId id="626"/>
            <p14:sldId id="628"/>
          </p14:sldIdLst>
        </p14:section>
        <p14:section name="Il potente workflow editor" id="{9E79D67D-B1B8-4F8E-B926-BFE933C852E4}">
          <p14:sldIdLst>
            <p14:sldId id="637"/>
            <p14:sldId id="641"/>
          </p14:sldIdLst>
        </p14:section>
        <p14:section name="La gestione della sicurezza" id="{960FBBDF-3EF6-4907-BBB8-FB741EA3B71E}">
          <p14:sldIdLst>
            <p14:sldId id="652"/>
            <p14:sldId id="660"/>
            <p14:sldId id="661"/>
            <p14:sldId id="662"/>
            <p14:sldId id="663"/>
            <p14:sldId id="696"/>
            <p14:sldId id="6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" name="Autore" initials="A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9AC"/>
    <a:srgbClr val="6D6E71"/>
    <a:srgbClr val="D9222A"/>
    <a:srgbClr val="E30613"/>
    <a:srgbClr val="CC0000"/>
    <a:srgbClr val="F8EDEC"/>
    <a:srgbClr val="ECCBCA"/>
    <a:srgbClr val="800000"/>
    <a:srgbClr val="F3DE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73948" autoAdjust="0"/>
  </p:normalViewPr>
  <p:slideViewPr>
    <p:cSldViewPr>
      <p:cViewPr varScale="1">
        <p:scale>
          <a:sx n="85" d="100"/>
          <a:sy n="85" d="100"/>
        </p:scale>
        <p:origin x="1262" y="5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6084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3948" y="96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commentAuthors" Target="commentAuthor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15BDB-8DD8-41A9-B263-6D97C8AC68DE}" type="datetimeFigureOut">
              <a:rPr lang="en-US" smtClean="0">
                <a:latin typeface="Century Gothic" panose="020B0502020202020204" pitchFamily="34" charset="0"/>
              </a:rPr>
              <a:t>3/2/2021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B7835-E55A-4BE0-8EB3-A2A832F46EF8}" type="slidenum">
              <a:rPr lang="en-US" smtClean="0">
                <a:latin typeface="Century Gothic" panose="020B0502020202020204" pitchFamily="34" charset="0"/>
              </a:rPr>
              <a:t>‹N›</a:t>
            </a:fld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8734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7D8BC-AE8A-4F07-90D1-779344DEC6AA}" type="slidenum">
              <a:rPr lang="en-GB" smtClean="0"/>
              <a:t>‹N›</a:t>
            </a:fld>
            <a:endParaRPr lang="en-GB"/>
          </a:p>
        </p:txBody>
      </p:sp>
      <p:sp>
        <p:nvSpPr>
          <p:cNvPr id="4" name="Notes Placeholder 3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AD09A-2AD9-4321-9FDE-F68210DAF191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9380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992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79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467544" y="2024675"/>
            <a:ext cx="8208912" cy="778462"/>
          </a:xfrm>
          <a:prstGeom prst="rect">
            <a:avLst/>
          </a:prstGeom>
          <a:noFill/>
        </p:spPr>
        <p:txBody>
          <a:bodyPr wrap="square" lIns="144000" tIns="46800" rIns="144000" bIns="46800" anchor="ctr" anchorCtr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6D6E71"/>
              </a:contourClr>
            </a:sp3d>
          </a:bodyPr>
          <a:lstStyle>
            <a:lvl1pPr algn="ctr">
              <a:lnSpc>
                <a:spcPts val="5200"/>
              </a:lnSpc>
              <a:defRPr lang="de-DE" sz="5000" b="0" i="0" kern="1200" dirty="0" smtClean="0">
                <a:ln>
                  <a:noFill/>
                </a:ln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de-DE" noProof="0" dirty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809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- 1 column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467544" y="1188000"/>
            <a:ext cx="4032448" cy="3543990"/>
          </a:xfrm>
          <a:prstGeom prst="rect">
            <a:avLst/>
          </a:prstGeom>
        </p:spPr>
        <p:txBody>
          <a:bodyPr wrap="square" lIns="0" tIns="0" rIns="0" bIns="0"/>
          <a:lstStyle>
            <a:lvl1pPr marL="342900" indent="-342900" algn="l">
              <a:lnSpc>
                <a:spcPct val="100000"/>
              </a:lnSpc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defRPr>
            </a:lvl1pPr>
            <a:lvl2pPr marL="7429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defRPr>
            </a:lvl2pPr>
            <a:lvl3pPr marL="1143000" indent="-228600" algn="l">
              <a:lnSpc>
                <a:spcPct val="1000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defRPr>
            </a:lvl3pPr>
            <a:lvl4pPr marL="16002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20574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Level 1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Level 2</a:t>
            </a:r>
          </a:p>
          <a:p>
            <a:pPr marL="1143000" marR="0" lvl="2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Level 3</a:t>
            </a:r>
          </a:p>
        </p:txBody>
      </p:sp>
      <p:sp>
        <p:nvSpPr>
          <p:cNvPr id="5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300"/>
              </a:lnSpc>
              <a:defRPr lang="de-DE" sz="2400" b="0" kern="1200" baseline="0" dirty="0" smtClean="0">
                <a:solidFill>
                  <a:srgbClr val="0059A7"/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Heading</a:t>
            </a:r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95486"/>
            <a:ext cx="702248" cy="2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3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467544" y="1188000"/>
            <a:ext cx="8208912" cy="3543990"/>
          </a:xfrm>
          <a:prstGeom prst="rect">
            <a:avLst/>
          </a:prstGeom>
        </p:spPr>
        <p:txBody>
          <a:bodyPr wrap="square" lIns="0" tIns="0" rIns="0" bIns="0"/>
          <a:lstStyle>
            <a:lvl1pPr marL="342900" indent="-342900" algn="l">
              <a:lnSpc>
                <a:spcPct val="100000"/>
              </a:lnSpc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defRPr>
            </a:lvl1pPr>
            <a:lvl2pPr marL="8001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defRPr>
            </a:lvl2pPr>
            <a:lvl3pPr marL="1143000" indent="-228600" algn="l">
              <a:lnSpc>
                <a:spcPct val="1000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</a:defRPr>
            </a:lvl3pPr>
            <a:lvl4pPr marL="16002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20574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Level 1</a:t>
            </a:r>
          </a:p>
          <a:p>
            <a:pPr marL="800100" marR="0" lvl="1" indent="-34290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Level 2</a:t>
            </a:r>
          </a:p>
          <a:p>
            <a:pPr marL="1143000" marR="0" lvl="2" indent="-34290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Level 3</a:t>
            </a:r>
          </a:p>
        </p:txBody>
      </p:sp>
      <p:sp>
        <p:nvSpPr>
          <p:cNvPr id="6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300"/>
              </a:lnSpc>
              <a:defRPr lang="de-DE" sz="2400" b="0" kern="1200" baseline="0" dirty="0" smtClean="0">
                <a:solidFill>
                  <a:srgbClr val="0059A7"/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Heading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95486"/>
            <a:ext cx="702248" cy="2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468313" y="1329928"/>
            <a:ext cx="8280400" cy="3402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6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300"/>
              </a:lnSpc>
              <a:defRPr lang="de-DE" sz="2400" b="0" kern="1200" baseline="0" dirty="0" smtClean="0">
                <a:solidFill>
                  <a:srgbClr val="0059A7"/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Heading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95486"/>
            <a:ext cx="702248" cy="2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0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8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2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6" y="1437086"/>
            <a:ext cx="8207375" cy="3132887"/>
          </a:xfrm>
        </p:spPr>
        <p:txBody>
          <a:bodyPr lIns="0" tIns="0" rIns="0" bIns="0"/>
          <a:lstStyle>
            <a:lvl1pPr marL="0" indent="0" algn="l">
              <a:lnSpc>
                <a:spcPts val="2700"/>
              </a:lnSpc>
              <a:spcBef>
                <a:spcPts val="0"/>
              </a:spcBef>
              <a:defRPr sz="2500"/>
            </a:lvl1pPr>
          </a:lstStyle>
          <a:p>
            <a:pPr lvl="0"/>
            <a:r>
              <a:rPr lang="de-DE" noProof="0" dirty="0"/>
              <a:t>Text</a:t>
            </a:r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468313" y="1329928"/>
            <a:ext cx="8280400" cy="32400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12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467544" y="1437624"/>
            <a:ext cx="8208912" cy="3134376"/>
          </a:xfrm>
        </p:spPr>
        <p:txBody>
          <a:bodyPr wrap="square" lIns="0" tIns="0" rIns="0" bIns="0"/>
          <a:lstStyle>
            <a:lvl1pPr marL="342900" indent="-342900" algn="l">
              <a:lnSpc>
                <a:spcPts val="3200"/>
              </a:lnSpc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800100" marR="0" indent="-34290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 baseline="0">
                <a:solidFill>
                  <a:srgbClr val="6D6E71"/>
                </a:solidFill>
                <a:latin typeface="Century Gothic" panose="020B0502020202020204" pitchFamily="34" charset="0"/>
              </a:defRPr>
            </a:lvl2pPr>
            <a:lvl3pPr marL="11430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6002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20574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Bullets</a:t>
            </a:r>
          </a:p>
          <a:p>
            <a:pPr marL="800100" marR="0" lvl="1" indent="-34290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  <a:p>
            <a:pPr marL="800100" marR="0" lvl="1" indent="-34290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34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er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4644008" y="1437625"/>
            <a:ext cx="4032448" cy="3134377"/>
          </a:xfrm>
        </p:spPr>
        <p:txBody>
          <a:bodyPr wrap="square" lIns="0" tIns="0" rIns="0" bIns="0"/>
          <a:lstStyle>
            <a:lvl1pPr marL="342900" indent="-342900" algn="l">
              <a:lnSpc>
                <a:spcPts val="3200"/>
              </a:lnSpc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 baseline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>
                <a:solidFill>
                  <a:srgbClr val="6D6E71"/>
                </a:solidFill>
                <a:latin typeface="Century Gothic" panose="020B0502020202020204" pitchFamily="34" charset="0"/>
              </a:defRPr>
            </a:lvl2pPr>
            <a:lvl3pPr marL="11430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6002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20574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Bullets column 2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endParaRPr lang="de-DE" noProof="0" dirty="0"/>
          </a:p>
        </p:txBody>
      </p:sp>
      <p:sp>
        <p:nvSpPr>
          <p:cNvPr id="9" name="Inhaltsplatzhalter 14"/>
          <p:cNvSpPr>
            <a:spLocks noGrp="1"/>
          </p:cNvSpPr>
          <p:nvPr>
            <p:ph sz="quarter" idx="14" hasCustomPrompt="1"/>
          </p:nvPr>
        </p:nvSpPr>
        <p:spPr>
          <a:xfrm>
            <a:off x="467544" y="1437625"/>
            <a:ext cx="4032448" cy="3134377"/>
          </a:xfrm>
        </p:spPr>
        <p:txBody>
          <a:bodyPr wrap="square" lIns="0" tIns="0" rIns="0" bIns="0"/>
          <a:lstStyle>
            <a:lvl1pPr marL="342900" indent="-342900" algn="l">
              <a:lnSpc>
                <a:spcPts val="3200"/>
              </a:lnSpc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 baseline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>
                <a:solidFill>
                  <a:srgbClr val="6D6E71"/>
                </a:solidFill>
                <a:latin typeface="Century Gothic" panose="020B0502020202020204" pitchFamily="34" charset="0"/>
              </a:defRPr>
            </a:lvl2pPr>
            <a:lvl3pPr marL="11430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6002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20574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Bullets column 1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</p:txBody>
      </p:sp>
      <p:sp>
        <p:nvSpPr>
          <p:cNvPr id="5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umeration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467544" y="1437625"/>
            <a:ext cx="4032448" cy="3134377"/>
          </a:xfrm>
        </p:spPr>
        <p:txBody>
          <a:bodyPr wrap="square" lIns="0" tIns="0" rIns="0" bIns="0"/>
          <a:lstStyle>
            <a:lvl1pPr marL="342900" indent="-342900" algn="l">
              <a:lnSpc>
                <a:spcPts val="3200"/>
              </a:lnSpc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 baseline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742950" marR="0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>
                <a:solidFill>
                  <a:srgbClr val="6D6E71"/>
                </a:solidFill>
                <a:latin typeface="Century Gothic" panose="020B0502020202020204" pitchFamily="34" charset="0"/>
              </a:defRPr>
            </a:lvl2pPr>
            <a:lvl3pPr marL="11430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6002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2057400" indent="-228600" algn="l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Bullets only 1 column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  <a:p>
            <a:pPr marL="742950" marR="0" lvl="1" indent="-285750" algn="l" defTabSz="914400" rtl="0" eaLnBrk="1" fontAlgn="base" latinLnBrk="0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/>
            </a:pPr>
            <a:r>
              <a:rPr lang="de-DE" noProof="0" dirty="0"/>
              <a:t>Text</a:t>
            </a:r>
          </a:p>
        </p:txBody>
      </p:sp>
      <p:sp>
        <p:nvSpPr>
          <p:cNvPr id="5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: Icons +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1475656" y="1330721"/>
            <a:ext cx="7200800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 baseline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14" name="Inhaltsplatzhalter 14"/>
          <p:cNvSpPr>
            <a:spLocks noGrp="1"/>
          </p:cNvSpPr>
          <p:nvPr>
            <p:ph sz="quarter" idx="14" hasCustomPrompt="1"/>
          </p:nvPr>
        </p:nvSpPr>
        <p:spPr>
          <a:xfrm>
            <a:off x="1475656" y="1942056"/>
            <a:ext cx="7200800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16" name="Inhaltsplatzhalter 14"/>
          <p:cNvSpPr>
            <a:spLocks noGrp="1"/>
          </p:cNvSpPr>
          <p:nvPr>
            <p:ph sz="quarter" idx="16" hasCustomPrompt="1"/>
          </p:nvPr>
        </p:nvSpPr>
        <p:spPr>
          <a:xfrm>
            <a:off x="1475656" y="2590128"/>
            <a:ext cx="7200800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18" name="Inhaltsplatzhalter 14"/>
          <p:cNvSpPr>
            <a:spLocks noGrp="1"/>
          </p:cNvSpPr>
          <p:nvPr>
            <p:ph sz="quarter" idx="18" hasCustomPrompt="1"/>
          </p:nvPr>
        </p:nvSpPr>
        <p:spPr>
          <a:xfrm>
            <a:off x="1475656" y="3238200"/>
            <a:ext cx="7200800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20" name="Inhaltsplatzhalter 14"/>
          <p:cNvSpPr>
            <a:spLocks noGrp="1"/>
          </p:cNvSpPr>
          <p:nvPr>
            <p:ph sz="quarter" idx="20" hasCustomPrompt="1"/>
          </p:nvPr>
        </p:nvSpPr>
        <p:spPr>
          <a:xfrm>
            <a:off x="1475656" y="3886272"/>
            <a:ext cx="7200800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13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867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headline + describ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8316" y="1977684"/>
            <a:ext cx="8207375" cy="2592288"/>
          </a:xfrm>
        </p:spPr>
        <p:txBody>
          <a:bodyPr lIns="0" tIns="0" rIns="0" bIns="0"/>
          <a:lstStyle>
            <a:lvl1pPr marL="0" indent="0" algn="l">
              <a:lnSpc>
                <a:spcPts val="2700"/>
              </a:lnSpc>
              <a:spcBef>
                <a:spcPts val="0"/>
              </a:spcBef>
              <a:defRPr sz="2500"/>
            </a:lvl1pPr>
          </a:lstStyle>
          <a:p>
            <a:pPr lvl="0"/>
            <a:r>
              <a:rPr lang="de-DE" noProof="0" dirty="0"/>
              <a:t>Text</a:t>
            </a:r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1475656" y="1330721"/>
            <a:ext cx="7200800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590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14"/>
          <p:cNvSpPr>
            <a:spLocks noGrp="1"/>
          </p:cNvSpPr>
          <p:nvPr>
            <p:ph sz="quarter" idx="13" hasCustomPrompt="1"/>
          </p:nvPr>
        </p:nvSpPr>
        <p:spPr>
          <a:xfrm>
            <a:off x="467544" y="1330721"/>
            <a:ext cx="8208912" cy="41036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ts val="3200"/>
              </a:lnSpc>
              <a:buClr>
                <a:srgbClr val="A7A9AC"/>
              </a:buClr>
              <a:buSzPct val="70000"/>
              <a:buFontTx/>
              <a:buNone/>
              <a:tabLst/>
              <a:defRPr sz="2500" b="0" i="0">
                <a:solidFill>
                  <a:srgbClr val="6D6E71"/>
                </a:solidFill>
                <a:latin typeface="Century Gothic" panose="020B0502020202020204" pitchFamily="34" charset="0"/>
              </a:defRPr>
            </a:lvl1pPr>
            <a:lvl2pPr marL="4572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2pPr>
            <a:lvl3pPr marL="9144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3pPr>
            <a:lvl4pPr marL="13716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4pPr>
            <a:lvl5pPr marL="1828800" indent="0" algn="l">
              <a:buClr>
                <a:srgbClr val="A7A9AC"/>
              </a:buClr>
              <a:buSzPct val="70000"/>
              <a:buFontTx/>
              <a:buNone/>
              <a:defRPr sz="2000" b="0" i="0">
                <a:solidFill>
                  <a:srgbClr val="6D6E71"/>
                </a:solidFill>
                <a:latin typeface="Calibri Light"/>
              </a:defRPr>
            </a:lvl5pPr>
          </a:lstStyle>
          <a:p>
            <a:pPr lvl="0"/>
            <a:r>
              <a:rPr lang="de-DE" noProof="0" dirty="0"/>
              <a:t>Text</a:t>
            </a:r>
            <a:endParaRPr lang="en-US" noProof="0" dirty="0"/>
          </a:p>
        </p:txBody>
      </p:sp>
      <p:sp>
        <p:nvSpPr>
          <p:cNvPr id="8" name="Titel 8"/>
          <p:cNvSpPr>
            <a:spLocks noGrp="1"/>
          </p:cNvSpPr>
          <p:nvPr>
            <p:ph type="title" hasCustomPrompt="1"/>
          </p:nvPr>
        </p:nvSpPr>
        <p:spPr>
          <a:xfrm>
            <a:off x="467544" y="483518"/>
            <a:ext cx="6624736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>
            <a:lvl1pPr marL="0" indent="0" algn="l">
              <a:lnSpc>
                <a:spcPts val="2600"/>
              </a:lnSpc>
              <a:defRPr lang="de-DE" sz="2400" b="0" kern="1200" baseline="0" dirty="0" smtClean="0">
                <a:solidFill>
                  <a:srgbClr val="D9222A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de-DE" noProof="0" dirty="0"/>
              <a:t>Subtitle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457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2"/>
          <p:cNvSpPr txBox="1">
            <a:spLocks/>
          </p:cNvSpPr>
          <p:nvPr/>
        </p:nvSpPr>
        <p:spPr>
          <a:xfrm>
            <a:off x="1047750" y="1807369"/>
            <a:ext cx="7029450" cy="2918222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14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14"/>
              </a:buBlip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14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14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14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1027" name="Textplatzhalter 8"/>
          <p:cNvSpPr>
            <a:spLocks noGrp="1"/>
          </p:cNvSpPr>
          <p:nvPr>
            <p:ph type="body" idx="1"/>
          </p:nvPr>
        </p:nvSpPr>
        <p:spPr bwMode="auto">
          <a:xfrm>
            <a:off x="457200" y="1835945"/>
            <a:ext cx="8229600" cy="275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bearbeiten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0D21747-F862-499E-BF6A-2BC95775388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4" y="4455000"/>
            <a:ext cx="8315959" cy="284754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5404AFA-9FFA-4385-9BA9-57BAB7EFBB6D}"/>
              </a:ext>
            </a:extLst>
          </p:cNvPr>
          <p:cNvSpPr txBox="1">
            <a:spLocks/>
          </p:cNvSpPr>
          <p:nvPr userDrawn="1"/>
        </p:nvSpPr>
        <p:spPr>
          <a:xfrm>
            <a:off x="8040291" y="4875014"/>
            <a:ext cx="512564" cy="105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675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GB">
                <a:solidFill>
                  <a:prstClr val="black">
                    <a:tint val="75000"/>
                  </a:prstClr>
                </a:solidFill>
                <a:latin typeface="Century Gothic"/>
              </a:rPr>
              <a:t>01/03/2021</a:t>
            </a:r>
            <a:endParaRPr kumimoji="0" lang="en-GB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DCA3BE0-B450-4691-8B47-D1E96EAA7625}"/>
              </a:ext>
            </a:extLst>
          </p:cNvPr>
          <p:cNvSpPr txBox="1">
            <a:spLocks/>
          </p:cNvSpPr>
          <p:nvPr userDrawn="1"/>
        </p:nvSpPr>
        <p:spPr>
          <a:xfrm>
            <a:off x="4338488" y="4875014"/>
            <a:ext cx="3362325" cy="105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675" b="1" kern="12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en-GB">
                <a:solidFill>
                  <a:srgbClr val="4B4F54"/>
                </a:solidFill>
                <a:latin typeface="Century Gothic"/>
              </a:rPr>
              <a:t>uniFLOW </a:t>
            </a:r>
            <a:r>
              <a:rPr kumimoji="0" lang="en-GB" sz="700">
                <a:solidFill>
                  <a:srgbClr val="4B4F54"/>
                </a:solidFill>
                <a:latin typeface="Century Gothic"/>
              </a:rPr>
              <a:t>2021</a:t>
            </a:r>
            <a:r>
              <a:rPr kumimoji="0" lang="en-GB">
                <a:solidFill>
                  <a:srgbClr val="4B4F54"/>
                </a:solidFill>
                <a:latin typeface="Century Gothic"/>
              </a:rPr>
              <a:t> </a:t>
            </a:r>
            <a:r>
              <a:rPr kumimoji="0" lang="en-GB" dirty="0">
                <a:solidFill>
                  <a:srgbClr val="4B4F54"/>
                </a:solidFill>
                <a:latin typeface="Century Gothic"/>
              </a:rPr>
              <a:t>LTS General Release Information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59A6DCB-0462-4CAB-8B1E-77BD595D499C}"/>
              </a:ext>
            </a:extLst>
          </p:cNvPr>
          <p:cNvSpPr txBox="1">
            <a:spLocks/>
          </p:cNvSpPr>
          <p:nvPr userDrawn="1"/>
        </p:nvSpPr>
        <p:spPr>
          <a:xfrm>
            <a:off x="8552855" y="4875014"/>
            <a:ext cx="177998" cy="1059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675" b="1" kern="12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DD55292-72D6-41B9-85AE-FA31A2F7279B}" type="slidenum">
              <a:rPr kumimoji="0" lang="en-GB" smtClean="0">
                <a:solidFill>
                  <a:srgbClr val="4B4F54"/>
                </a:solidFill>
                <a:latin typeface="Century Gothic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kumimoji="0" lang="en-GB">
              <a:solidFill>
                <a:srgbClr val="4B4F54"/>
              </a:solidFill>
              <a:latin typeface="Century Gothic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7FB3-C069-44E7-9BFE-070E671C66D0}"/>
              </a:ext>
            </a:extLst>
          </p:cNvPr>
          <p:cNvSpPr txBox="1">
            <a:spLocks/>
          </p:cNvSpPr>
          <p:nvPr userDrawn="1"/>
        </p:nvSpPr>
        <p:spPr>
          <a:xfrm>
            <a:off x="7722864" y="4863843"/>
            <a:ext cx="377528" cy="147106"/>
          </a:xfrm>
          <a:prstGeom prst="rect">
            <a:avLst/>
          </a:prstGeom>
          <a:ln>
            <a:noFill/>
          </a:ln>
        </p:spPr>
        <p:txBody>
          <a:bodyPr anchor="ctr" anchorCtr="0">
            <a:no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675" b="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429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4B4F54">
                    <a:lumMod val="60000"/>
                    <a:lumOff val="4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v. 1.3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B4F54">
                  <a:lumMod val="60000"/>
                  <a:lumOff val="40000"/>
                </a:srgbClr>
              </a:solidFill>
              <a:effectLst/>
              <a:uLnTx/>
              <a:uFillTx/>
              <a:latin typeface="Century Gothic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6" r:id="rId2"/>
    <p:sldLayoutId id="2147483710" r:id="rId3"/>
    <p:sldLayoutId id="2147483708" r:id="rId4"/>
    <p:sldLayoutId id="2147483704" r:id="rId5"/>
    <p:sldLayoutId id="2147483707" r:id="rId6"/>
    <p:sldLayoutId id="2147483712" r:id="rId7"/>
    <p:sldLayoutId id="2147483713" r:id="rId8"/>
    <p:sldLayoutId id="2147483716" r:id="rId9"/>
    <p:sldLayoutId id="2147483746" r:id="rId10"/>
    <p:sldLayoutId id="2147483747" r:id="rId11"/>
    <p:sldLayoutId id="2147483748" r:id="rId12"/>
  </p:sldLayoutIdLst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buFont typeface="Arial" charset="0"/>
        <a:defRPr sz="3200" kern="1200">
          <a:solidFill>
            <a:srgbClr val="6D6E7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2"/>
          <p:cNvSpPr txBox="1">
            <a:spLocks/>
          </p:cNvSpPr>
          <p:nvPr/>
        </p:nvSpPr>
        <p:spPr>
          <a:xfrm>
            <a:off x="1047750" y="1807369"/>
            <a:ext cx="7029450" cy="2918222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3"/>
              </a:buBlip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5FD463-E5E0-4A4B-B5EC-92CB97AF8F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80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2"/>
          <p:cNvSpPr txBox="1">
            <a:spLocks/>
          </p:cNvSpPr>
          <p:nvPr/>
        </p:nvSpPr>
        <p:spPr>
          <a:xfrm>
            <a:off x="1047750" y="1807369"/>
            <a:ext cx="7029450" cy="2918222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FontTx/>
              <a:buBlip>
                <a:blip r:embed="rId3"/>
              </a:buBlip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FontTx/>
              <a:buBlip>
                <a:blip r:embed="rId3"/>
              </a:buBlip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9" name="Rectangle 13"/>
          <p:cNvSpPr/>
          <p:nvPr/>
        </p:nvSpPr>
        <p:spPr>
          <a:xfrm>
            <a:off x="3995936" y="4894009"/>
            <a:ext cx="4824536" cy="126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+mn-cs"/>
                <a:sym typeface="Wingdings 3" pitchFamily="18" charset="2"/>
              </a:defRPr>
            </a:lvl9pPr>
          </a:lstStyle>
          <a:p>
            <a:pPr algn="r"/>
            <a:r>
              <a:rPr kumimoji="1" lang="de-DE" sz="800" i="1" kern="1200" dirty="0">
                <a:solidFill>
                  <a:srgbClr val="6D6E71"/>
                </a:solidFill>
                <a:effectLst/>
                <a:latin typeface="Century Gothic" panose="020B0502020202020204" pitchFamily="34" charset="0"/>
                <a:ea typeface="ＭＳ Ｐゴシック" pitchFamily="34" charset="-128"/>
                <a:cs typeface="+mn-cs"/>
                <a:sym typeface="Wingdings 3" pitchFamily="18" charset="2"/>
              </a:rPr>
              <a:t>Confidential: Internal + Partner (R3P)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2C692A-DB9B-469B-B3E3-13D1E3A9D0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6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/>
          <p:cNvSpPr>
            <a:spLocks noGrp="1"/>
          </p:cNvSpPr>
          <p:nvPr>
            <p:ph type="subTitle" idx="4294967295"/>
          </p:nvPr>
        </p:nvSpPr>
        <p:spPr>
          <a:xfrm>
            <a:off x="12824" y="4659982"/>
            <a:ext cx="9131175" cy="36004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de-DE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Un unica piattaforma per la stampa, la scansione e la gestione dei </a:t>
            </a:r>
            <a:r>
              <a:rPr lang="it-IT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dispositivi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" y="2306788"/>
            <a:ext cx="9143999" cy="69532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20000"/>
              </a:spcBef>
              <a:buFont typeface="Arial"/>
            </a:pPr>
            <a:r>
              <a:rPr lang="de-DE" sz="48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Panoramica Generale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" y="1612744"/>
            <a:ext cx="9144000" cy="751145"/>
          </a:xfrm>
          <a:prstGeom prst="rect">
            <a:avLst/>
          </a:prstGeom>
          <a:noFill/>
        </p:spPr>
        <p:txBody>
          <a:bodyPr/>
          <a:lstStyle/>
          <a:p>
            <a:pPr marL="0" indent="0" algn="ctr">
              <a:buNone/>
            </a:pPr>
            <a:r>
              <a:rPr lang="de-DE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uniFLOW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7543" y="1437625"/>
            <a:ext cx="4981911" cy="3134377"/>
          </a:xfrm>
        </p:spPr>
        <p:txBody>
          <a:bodyPr/>
          <a:lstStyle/>
          <a:p>
            <a:r>
              <a:rPr lang="en-US" sz="1800" dirty="0"/>
              <a:t>Un solo driver per </a:t>
            </a:r>
            <a:r>
              <a:rPr lang="en-US" sz="1800" dirty="0" err="1"/>
              <a:t>l’intero</a:t>
            </a:r>
            <a:r>
              <a:rPr lang="en-US" sz="1800" dirty="0"/>
              <a:t> </a:t>
            </a:r>
            <a:r>
              <a:rPr lang="en-US" sz="1800" dirty="0" err="1"/>
              <a:t>parco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endParaRPr lang="en-US" sz="1800" dirty="0"/>
          </a:p>
          <a:p>
            <a:pPr lvl="1"/>
            <a:r>
              <a:rPr lang="en-US" sz="1600" dirty="0"/>
              <a:t>PostScript e PCL/XL</a:t>
            </a:r>
          </a:p>
          <a:p>
            <a:r>
              <a:rPr lang="en-US" sz="1800" dirty="0"/>
              <a:t>I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seguono</a:t>
            </a:r>
            <a:r>
              <a:rPr lang="en-US" sz="1800" dirty="0"/>
              <a:t> </a:t>
            </a:r>
            <a:r>
              <a:rPr lang="en-US" sz="1800" dirty="0" err="1"/>
              <a:t>l’utente</a:t>
            </a:r>
            <a:r>
              <a:rPr lang="en-US" sz="1800" dirty="0"/>
              <a:t> </a:t>
            </a:r>
            <a:r>
              <a:rPr lang="en-US" sz="1800" dirty="0" err="1"/>
              <a:t>indipendentemente</a:t>
            </a:r>
            <a:r>
              <a:rPr lang="en-US" sz="1800" dirty="0"/>
              <a:t> dal </a:t>
            </a:r>
            <a:r>
              <a:rPr lang="en-US" sz="1800" dirty="0" err="1"/>
              <a:t>dispositivo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- </a:t>
            </a:r>
            <a:r>
              <a:rPr lang="en-US" sz="1800" dirty="0" err="1"/>
              <a:t>MyPrintAnywhere</a:t>
            </a:r>
            <a:endParaRPr lang="en-US" sz="1800" dirty="0"/>
          </a:p>
          <a:p>
            <a:r>
              <a:rPr lang="en-US" sz="1800" dirty="0" err="1"/>
              <a:t>Reindirizzamento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indipendentemente</a:t>
            </a:r>
            <a:r>
              <a:rPr lang="en-US" sz="1800" dirty="0"/>
              <a:t> dal </a:t>
            </a:r>
            <a:r>
              <a:rPr lang="en-US" sz="1800" dirty="0" err="1"/>
              <a:t>dispositivo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83518"/>
            <a:ext cx="7704856" cy="432047"/>
          </a:xfrm>
        </p:spPr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unico</a:t>
            </a:r>
            <a:r>
              <a:rPr lang="en-US" dirty="0"/>
              <a:t> driver di </a:t>
            </a:r>
            <a:r>
              <a:rPr lang="en-US" dirty="0" err="1"/>
              <a:t>stampa</a:t>
            </a:r>
            <a:r>
              <a:rPr lang="en-US" dirty="0"/>
              <a:t> – uniFLOW Universal Driver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669324" y="1563638"/>
            <a:ext cx="2845911" cy="253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32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99801"/>
            <a:ext cx="8208912" cy="1428213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gestione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sicurezza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4"/>
            <a:ext cx="7776864" cy="3134376"/>
          </a:xfrm>
          <a:noFill/>
        </p:spPr>
        <p:txBody>
          <a:bodyPr/>
          <a:lstStyle/>
          <a:p>
            <a:r>
              <a:rPr lang="en-US" sz="1800" dirty="0"/>
              <a:t>La </a:t>
            </a:r>
            <a:r>
              <a:rPr lang="en-US" sz="1800" dirty="0" err="1"/>
              <a:t>sicurezza</a:t>
            </a:r>
            <a:r>
              <a:rPr lang="en-US" sz="1800" dirty="0"/>
              <a:t> </a:t>
            </a:r>
            <a:r>
              <a:rPr lang="en-US" sz="1800" dirty="0" err="1"/>
              <a:t>nelle</a:t>
            </a:r>
            <a:r>
              <a:rPr lang="en-US" sz="1800" dirty="0"/>
              <a:t> </a:t>
            </a:r>
            <a:r>
              <a:rPr lang="en-US" sz="1800" dirty="0" err="1"/>
              <a:t>comunicazioni</a:t>
            </a:r>
            <a:r>
              <a:rPr lang="en-US" sz="1800" dirty="0"/>
              <a:t> di rete </a:t>
            </a:r>
            <a:r>
              <a:rPr lang="en-US" sz="1800" dirty="0" err="1"/>
              <a:t>tra</a:t>
            </a:r>
            <a:r>
              <a:rPr lang="en-US" sz="1800" dirty="0"/>
              <a:t> server e </a:t>
            </a:r>
            <a:r>
              <a:rPr lang="en-US" sz="1800" dirty="0" err="1"/>
              <a:t>dispositivi</a:t>
            </a:r>
            <a:endParaRPr lang="en-US" sz="1800" dirty="0"/>
          </a:p>
          <a:p>
            <a:pPr lvl="1"/>
            <a:r>
              <a:rPr lang="it-IT" sz="1600" dirty="0"/>
              <a:t>Crittografia dei lavori di stampa in transito utilizzando la crittografia RSA algoritmo AES-256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Sicurezza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/>
              <a:t>comunicazioni</a:t>
            </a:r>
            <a:r>
              <a:rPr lang="en-US" dirty="0"/>
              <a:t> di rete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87774"/>
            <a:ext cx="598478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5432" y="1059582"/>
            <a:ext cx="5976664" cy="3134376"/>
          </a:xfrm>
        </p:spPr>
        <p:txBody>
          <a:bodyPr/>
          <a:lstStyle/>
          <a:p>
            <a:r>
              <a:rPr lang="en-US" sz="1800" dirty="0"/>
              <a:t>My Print Anywhere</a:t>
            </a:r>
          </a:p>
          <a:p>
            <a:pPr lvl="1"/>
            <a:r>
              <a:rPr lang="en-US" sz="1600" dirty="0" err="1"/>
              <a:t>Rilascio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documenti</a:t>
            </a:r>
            <a:r>
              <a:rPr lang="en-US" sz="1600" dirty="0"/>
              <a:t> in </a:t>
            </a:r>
            <a:r>
              <a:rPr lang="en-US" sz="1600" dirty="0" err="1"/>
              <a:t>modalità</a:t>
            </a:r>
            <a:r>
              <a:rPr lang="en-US" sz="1600" dirty="0"/>
              <a:t> </a:t>
            </a:r>
            <a:r>
              <a:rPr lang="en-US" sz="1600" dirty="0" err="1"/>
              <a:t>sicura</a:t>
            </a:r>
            <a:endParaRPr lang="en-US" sz="1600" dirty="0"/>
          </a:p>
          <a:p>
            <a:pPr lvl="1"/>
            <a:r>
              <a:rPr lang="en-US" sz="1600" dirty="0" err="1"/>
              <a:t>Differenti</a:t>
            </a:r>
            <a:r>
              <a:rPr lang="en-US" sz="1600" dirty="0"/>
              <a:t> </a:t>
            </a:r>
            <a:r>
              <a:rPr lang="en-US" sz="1600" dirty="0" err="1"/>
              <a:t>tipologie</a:t>
            </a:r>
            <a:r>
              <a:rPr lang="en-US" sz="1600" dirty="0"/>
              <a:t> di </a:t>
            </a:r>
            <a:r>
              <a:rPr lang="en-US" sz="1600" dirty="0" err="1"/>
              <a:t>autenticazione</a:t>
            </a:r>
            <a:r>
              <a:rPr lang="en-US" sz="1600" dirty="0"/>
              <a:t> </a:t>
            </a:r>
            <a:r>
              <a:rPr lang="en-US" sz="1600" dirty="0" err="1"/>
              <a:t>utente</a:t>
            </a:r>
            <a:endParaRPr lang="en-US" sz="1600" dirty="0"/>
          </a:p>
          <a:p>
            <a:pPr lvl="1"/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disponibili</a:t>
            </a:r>
            <a:r>
              <a:rPr lang="en-US" sz="1600" dirty="0"/>
              <a:t>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differenti</a:t>
            </a:r>
            <a:r>
              <a:rPr lang="en-US" sz="1600" dirty="0"/>
              <a:t> server e </a:t>
            </a:r>
            <a:r>
              <a:rPr lang="en-US" sz="1600" dirty="0" err="1"/>
              <a:t>siti</a:t>
            </a:r>
            <a:endParaRPr lang="en-US" sz="1600" dirty="0"/>
          </a:p>
          <a:p>
            <a:pPr lvl="1"/>
            <a:r>
              <a:rPr lang="en-US" sz="1600" dirty="0" err="1"/>
              <a:t>Cancellazione</a:t>
            </a:r>
            <a:r>
              <a:rPr lang="en-US" sz="1600" dirty="0"/>
              <a:t> </a:t>
            </a:r>
            <a:r>
              <a:rPr lang="en-US" sz="1600" dirty="0" err="1"/>
              <a:t>automatica</a:t>
            </a:r>
            <a:r>
              <a:rPr lang="en-US" sz="1600" dirty="0"/>
              <a:t> del </a:t>
            </a:r>
            <a:r>
              <a:rPr lang="en-US" sz="1600" dirty="0" err="1"/>
              <a:t>lavoro</a:t>
            </a:r>
            <a:r>
              <a:rPr lang="en-US" sz="1600" dirty="0"/>
              <a:t> al</a:t>
            </a:r>
          </a:p>
          <a:p>
            <a:pPr marL="457200" lvl="1" indent="0">
              <a:buNone/>
            </a:pPr>
            <a:r>
              <a:rPr lang="en-US" sz="1600" dirty="0"/>
              <a:t>      </a:t>
            </a:r>
            <a:r>
              <a:rPr lang="en-US" sz="1600" dirty="0" err="1"/>
              <a:t>verificarsi</a:t>
            </a:r>
            <a:r>
              <a:rPr lang="en-US" sz="1600" dirty="0"/>
              <a:t> di un </a:t>
            </a:r>
            <a:r>
              <a:rPr lang="en-US" sz="1600" dirty="0" err="1"/>
              <a:t>errore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      </a:t>
            </a:r>
            <a:r>
              <a:rPr lang="en-US" sz="1600" dirty="0" err="1"/>
              <a:t>sul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      se </a:t>
            </a:r>
            <a:r>
              <a:rPr lang="en-US" sz="1600" dirty="0" err="1"/>
              <a:t>l’utente</a:t>
            </a:r>
            <a:r>
              <a:rPr lang="en-US" sz="1600" dirty="0"/>
              <a:t> ha</a:t>
            </a:r>
          </a:p>
          <a:p>
            <a:pPr marL="457200" lvl="1" indent="0">
              <a:buNone/>
            </a:pPr>
            <a:r>
              <a:rPr lang="en-US" sz="1600" dirty="0"/>
              <a:t>      </a:t>
            </a:r>
            <a:r>
              <a:rPr lang="en-US" sz="1600" dirty="0" err="1"/>
              <a:t>effettuato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      </a:t>
            </a:r>
            <a:r>
              <a:rPr lang="en-US" sz="1600" dirty="0" err="1"/>
              <a:t>il</a:t>
            </a:r>
            <a:r>
              <a:rPr lang="en-US" sz="1600" dirty="0"/>
              <a:t> logout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Sicurezza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stampa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67694"/>
            <a:ext cx="3874011" cy="2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49962" y="1203598"/>
            <a:ext cx="4104456" cy="3134377"/>
          </a:xfrm>
        </p:spPr>
        <p:txBody>
          <a:bodyPr/>
          <a:lstStyle/>
          <a:p>
            <a:r>
              <a:rPr lang="en-US" sz="1800" dirty="0"/>
              <a:t>La </a:t>
            </a:r>
            <a:r>
              <a:rPr lang="en-US" sz="1800" dirty="0" err="1"/>
              <a:t>stampa</a:t>
            </a:r>
            <a:r>
              <a:rPr lang="en-US" sz="1800" dirty="0"/>
              <a:t> mobile </a:t>
            </a:r>
            <a:r>
              <a:rPr lang="en-US" sz="1800" dirty="0" err="1"/>
              <a:t>rispetta</a:t>
            </a:r>
            <a:r>
              <a:rPr lang="en-US" sz="1800" dirty="0"/>
              <a:t> le </a:t>
            </a:r>
            <a:r>
              <a:rPr lang="en-US" sz="1800" dirty="0" err="1"/>
              <a:t>politiche</a:t>
            </a:r>
            <a:r>
              <a:rPr lang="en-US" sz="1800" dirty="0"/>
              <a:t> di </a:t>
            </a:r>
            <a:r>
              <a:rPr lang="en-US" sz="1800" dirty="0" err="1"/>
              <a:t>sicurezza</a:t>
            </a:r>
            <a:r>
              <a:rPr lang="en-US" sz="1800" dirty="0"/>
              <a:t> </a:t>
            </a:r>
            <a:r>
              <a:rPr lang="en-US" sz="1800" dirty="0" err="1"/>
              <a:t>dell’azienda</a:t>
            </a:r>
            <a:endParaRPr lang="en-US" sz="1800" dirty="0"/>
          </a:p>
          <a:p>
            <a:pPr lvl="1"/>
            <a:r>
              <a:rPr lang="en-US" sz="1600" dirty="0"/>
              <a:t>Mobile print via email </a:t>
            </a:r>
            <a:r>
              <a:rPr lang="en-US" sz="1600" dirty="0" err="1"/>
              <a:t>viene</a:t>
            </a:r>
            <a:r>
              <a:rPr lang="en-US" sz="1600" dirty="0"/>
              <a:t> </a:t>
            </a:r>
            <a:r>
              <a:rPr lang="en-US" sz="1600" dirty="0" err="1"/>
              <a:t>incontro</a:t>
            </a:r>
            <a:r>
              <a:rPr lang="en-US" sz="1600" dirty="0"/>
              <a:t> </a:t>
            </a:r>
            <a:r>
              <a:rPr lang="en-US" sz="1600" dirty="0" err="1"/>
              <a:t>alle</a:t>
            </a:r>
            <a:r>
              <a:rPr lang="en-US" sz="1600" dirty="0"/>
              <a:t> </a:t>
            </a:r>
            <a:r>
              <a:rPr lang="en-US" sz="1600" dirty="0" err="1"/>
              <a:t>attuali</a:t>
            </a:r>
            <a:r>
              <a:rPr lang="en-US" sz="1600" dirty="0"/>
              <a:t> </a:t>
            </a:r>
            <a:r>
              <a:rPr lang="en-US" sz="1600" dirty="0" err="1"/>
              <a:t>impostazioni</a:t>
            </a:r>
            <a:r>
              <a:rPr lang="en-US" sz="1600" dirty="0"/>
              <a:t> e </a:t>
            </a:r>
            <a:r>
              <a:rPr lang="en-US" sz="1600" dirty="0" err="1"/>
              <a:t>regole</a:t>
            </a:r>
            <a:r>
              <a:rPr lang="en-US" sz="1600" dirty="0"/>
              <a:t> di </a:t>
            </a:r>
            <a:r>
              <a:rPr lang="en-US" sz="1600" dirty="0" err="1"/>
              <a:t>sicurezza</a:t>
            </a:r>
            <a:r>
              <a:rPr lang="en-US" sz="1600" dirty="0"/>
              <a:t> </a:t>
            </a:r>
            <a:r>
              <a:rPr lang="en-US" sz="1600" dirty="0" err="1"/>
              <a:t>aziendali</a:t>
            </a:r>
            <a:r>
              <a:rPr lang="en-US" sz="1600" dirty="0"/>
              <a:t> </a:t>
            </a:r>
            <a:r>
              <a:rPr lang="en-US" sz="1600" dirty="0" err="1"/>
              <a:t>implementate</a:t>
            </a:r>
            <a:endParaRPr lang="en-US" sz="1600" dirty="0"/>
          </a:p>
          <a:p>
            <a:pPr lvl="1"/>
            <a:r>
              <a:rPr lang="en-US" sz="1600" dirty="0" err="1"/>
              <a:t>L’uniFLOW</a:t>
            </a:r>
            <a:r>
              <a:rPr lang="en-US" sz="1600" dirty="0"/>
              <a:t> Internet Gateway </a:t>
            </a:r>
            <a:r>
              <a:rPr lang="en-US" sz="1600" dirty="0" err="1"/>
              <a:t>garantisce</a:t>
            </a:r>
            <a:r>
              <a:rPr lang="en-US" sz="1600" dirty="0"/>
              <a:t> </a:t>
            </a:r>
            <a:r>
              <a:rPr lang="en-US" sz="1600" dirty="0" err="1"/>
              <a:t>l’upload</a:t>
            </a:r>
            <a:r>
              <a:rPr lang="en-US" sz="1600" dirty="0"/>
              <a:t> </a:t>
            </a:r>
            <a:r>
              <a:rPr lang="en-US" sz="1600" dirty="0" err="1"/>
              <a:t>sicuro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attraverso</a:t>
            </a:r>
            <a:r>
              <a:rPr lang="en-US" sz="1600" dirty="0"/>
              <a:t> </a:t>
            </a:r>
            <a:r>
              <a:rPr lang="en-US" sz="1600" dirty="0" err="1"/>
              <a:t>comunicazioni</a:t>
            </a:r>
            <a:r>
              <a:rPr lang="en-US" sz="1600" dirty="0"/>
              <a:t> SSL </a:t>
            </a:r>
            <a:r>
              <a:rPr lang="en-US" sz="1600" dirty="0" err="1"/>
              <a:t>criptate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Sicurezza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stampa</a:t>
            </a:r>
            <a:r>
              <a:rPr lang="en-US" dirty="0"/>
              <a:t> Mobile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83518"/>
            <a:ext cx="3030505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322894"/>
            <a:ext cx="5184576" cy="3134377"/>
          </a:xfrm>
        </p:spPr>
        <p:txBody>
          <a:bodyPr/>
          <a:lstStyle/>
          <a:p>
            <a:r>
              <a:rPr lang="en-US" sz="1800" dirty="0" err="1"/>
              <a:t>Destinazioni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scansione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endParaRPr lang="en-US" sz="1800" dirty="0"/>
          </a:p>
          <a:p>
            <a:pPr lvl="1"/>
            <a:r>
              <a:rPr lang="en-US" sz="1600" dirty="0"/>
              <a:t>Per i </a:t>
            </a:r>
            <a:r>
              <a:rPr lang="en-US" sz="1600" dirty="0" err="1"/>
              <a:t>servizi</a:t>
            </a:r>
            <a:r>
              <a:rPr lang="en-US" sz="1600" dirty="0"/>
              <a:t> cloud è </a:t>
            </a:r>
            <a:r>
              <a:rPr lang="en-US" sz="1600" dirty="0" err="1"/>
              <a:t>supportato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protocollo</a:t>
            </a:r>
            <a:r>
              <a:rPr lang="en-US" sz="1600" dirty="0"/>
              <a:t> OAuth </a:t>
            </a:r>
          </a:p>
          <a:p>
            <a:pPr lvl="1"/>
            <a:r>
              <a:rPr lang="en-US" sz="1600" dirty="0"/>
              <a:t>Le </a:t>
            </a:r>
            <a:r>
              <a:rPr lang="en-US" sz="1600" dirty="0" err="1"/>
              <a:t>credenziali</a:t>
            </a:r>
            <a:r>
              <a:rPr lang="en-US" sz="1600" dirty="0"/>
              <a:t> </a:t>
            </a:r>
            <a:r>
              <a:rPr lang="en-US" sz="1600" dirty="0" err="1"/>
              <a:t>utente</a:t>
            </a:r>
            <a:r>
              <a:rPr lang="en-US" sz="1600" dirty="0"/>
              <a:t>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memorizzate</a:t>
            </a:r>
            <a:r>
              <a:rPr lang="en-US" sz="1600" dirty="0"/>
              <a:t> con </a:t>
            </a:r>
            <a:r>
              <a:rPr lang="en-US" sz="1600" dirty="0" err="1"/>
              <a:t>criptazione</a:t>
            </a:r>
            <a:r>
              <a:rPr lang="en-US" sz="1600" dirty="0"/>
              <a:t> AES-256</a:t>
            </a:r>
          </a:p>
          <a:p>
            <a:r>
              <a:rPr lang="en-US" sz="1800" dirty="0" err="1"/>
              <a:t>Scansione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documenti</a:t>
            </a:r>
            <a:endParaRPr lang="en-US" sz="1800" dirty="0"/>
          </a:p>
          <a:p>
            <a:pPr lvl="1"/>
            <a:r>
              <a:rPr lang="en-US" sz="1600" dirty="0" err="1"/>
              <a:t>Sicurezza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PDF </a:t>
            </a:r>
            <a:r>
              <a:rPr lang="en-US" sz="1600" dirty="0" err="1"/>
              <a:t>attraverso</a:t>
            </a:r>
            <a:r>
              <a:rPr lang="en-US" sz="1600" dirty="0"/>
              <a:t> password di </a:t>
            </a:r>
            <a:r>
              <a:rPr lang="en-US" sz="1600" dirty="0" err="1"/>
              <a:t>protezione</a:t>
            </a:r>
            <a:r>
              <a:rPr lang="en-US" sz="1600" dirty="0"/>
              <a:t> e </a:t>
            </a:r>
            <a:r>
              <a:rPr lang="en-US" sz="1600" dirty="0" err="1"/>
              <a:t>certificato</a:t>
            </a:r>
            <a:endParaRPr lang="en-US" sz="1600" dirty="0"/>
          </a:p>
          <a:p>
            <a:pPr lvl="1"/>
            <a:r>
              <a:rPr lang="en-US" sz="1600" dirty="0" err="1"/>
              <a:t>Generazione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meta </a:t>
            </a:r>
            <a:r>
              <a:rPr lang="en-US" sz="1600" dirty="0" err="1"/>
              <a:t>dati</a:t>
            </a:r>
            <a:r>
              <a:rPr lang="en-US" sz="1600" dirty="0"/>
              <a:t> per </a:t>
            </a:r>
            <a:r>
              <a:rPr lang="en-US" sz="1600" dirty="0" err="1"/>
              <a:t>tracciare</a:t>
            </a:r>
            <a:r>
              <a:rPr lang="en-US" sz="1600" dirty="0"/>
              <a:t> </a:t>
            </a:r>
            <a:r>
              <a:rPr lang="en-US" sz="1600" dirty="0" err="1"/>
              <a:t>l’autore</a:t>
            </a:r>
            <a:r>
              <a:rPr lang="en-US" sz="1600" dirty="0"/>
              <a:t> e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proprietario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Sicurezza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scansione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08164"/>
            <a:ext cx="2622042" cy="33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6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34709"/>
            <a:ext cx="4392488" cy="3134377"/>
          </a:xfrm>
        </p:spPr>
        <p:txBody>
          <a:bodyPr/>
          <a:lstStyle/>
          <a:p>
            <a:r>
              <a:rPr lang="en-US" sz="1800"/>
              <a:t>Modalità base di accesso</a:t>
            </a:r>
            <a:endParaRPr lang="en-US" sz="1800" dirty="0"/>
          </a:p>
          <a:p>
            <a:pPr lvl="1"/>
            <a:r>
              <a:rPr lang="en-US" sz="1600"/>
              <a:t>PIN Code</a:t>
            </a:r>
            <a:endParaRPr lang="en-US" sz="1600" dirty="0"/>
          </a:p>
          <a:p>
            <a:pPr lvl="1"/>
            <a:r>
              <a:rPr lang="en-US" sz="1600"/>
              <a:t>Username e Password</a:t>
            </a:r>
            <a:endParaRPr lang="en-US" sz="1600" dirty="0"/>
          </a:p>
          <a:p>
            <a:r>
              <a:rPr lang="en-US" sz="1800"/>
              <a:t>Modalità evolute di accesso</a:t>
            </a:r>
            <a:endParaRPr lang="en-US" sz="1800" dirty="0"/>
          </a:p>
          <a:p>
            <a:pPr lvl="1"/>
            <a:r>
              <a:rPr lang="en-US" sz="1600"/>
              <a:t>Badge e Tessere Aziendali</a:t>
            </a:r>
          </a:p>
          <a:p>
            <a:pPr lvl="1"/>
            <a:r>
              <a:rPr lang="en-US" sz="1600"/>
              <a:t>Smartphone tramite tecnologia Bluetooth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83518"/>
            <a:ext cx="7560840" cy="432047"/>
          </a:xfrm>
        </p:spPr>
        <p:txBody>
          <a:bodyPr/>
          <a:lstStyle/>
          <a:p>
            <a:r>
              <a:rPr lang="en-US"/>
              <a:t>Le modalità di accesso sicuro per ogni esigenza</a:t>
            </a:r>
            <a:endParaRPr lang="en-US" dirty="0"/>
          </a:p>
        </p:txBody>
      </p:sp>
      <p:pic>
        <p:nvPicPr>
          <p:cNvPr id="11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AD9F4391-F7CF-476D-8AF9-BF96A5027A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5466" y="1104319"/>
            <a:ext cx="2592288" cy="1270008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ED8F367-0B54-40D7-A8A3-B0C6E8B55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532" y="2537211"/>
            <a:ext cx="967605" cy="212358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AC38EAB-5C07-405B-869B-06E828D1F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1005" flipH="1">
            <a:off x="7088334" y="3071870"/>
            <a:ext cx="1448508" cy="965672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E1391FE-A544-4898-809B-BAF16E04C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08" y="3719213"/>
            <a:ext cx="1296144" cy="864096"/>
          </a:xfrm>
          <a:prstGeom prst="rect">
            <a:avLst/>
          </a:prstGeom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7DA8A0F-E446-4914-A079-4E13B2323A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50" t="15000" r="15350" b="6601"/>
          <a:stretch/>
        </p:blipFill>
        <p:spPr>
          <a:xfrm>
            <a:off x="1367644" y="3554706"/>
            <a:ext cx="1296144" cy="113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3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1">
            <a:extLst>
              <a:ext uri="{FF2B5EF4-FFF2-40B4-BE49-F238E27FC236}">
                <a16:creationId xmlns:a16="http://schemas.microsoft.com/office/drawing/2014/main" id="{4D95C840-1947-4E2D-AF69-CB8629ACD637}"/>
              </a:ext>
            </a:extLst>
          </p:cNvPr>
          <p:cNvSpPr txBox="1">
            <a:spLocks/>
          </p:cNvSpPr>
          <p:nvPr/>
        </p:nvSpPr>
        <p:spPr>
          <a:xfrm>
            <a:off x="12824" y="4659982"/>
            <a:ext cx="9131175" cy="36004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kumimoji="0" lang="de-DE" sz="1800">
                <a:solidFill>
                  <a:schemeClr val="bg1"/>
                </a:solidFill>
                <a:latin typeface="Century Gothic" panose="020B0502020202020204" pitchFamily="34" charset="0"/>
              </a:rPr>
              <a:t>Un unica piattaforma per la stampa, la scansione e la gestione dei </a:t>
            </a:r>
            <a:r>
              <a:rPr kumimoji="0" lang="it-IT" sz="1800">
                <a:solidFill>
                  <a:schemeClr val="bg1"/>
                </a:solidFill>
                <a:latin typeface="Century Gothic" panose="020B0502020202020204" pitchFamily="34" charset="0"/>
              </a:rPr>
              <a:t>dispositivi</a:t>
            </a:r>
            <a:endParaRPr kumimoji="0" lang="it-IT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79D1C0-406E-45F4-B4DD-F1D17EEBA9B5}"/>
              </a:ext>
            </a:extLst>
          </p:cNvPr>
          <p:cNvSpPr txBox="1">
            <a:spLocks/>
          </p:cNvSpPr>
          <p:nvPr/>
        </p:nvSpPr>
        <p:spPr>
          <a:xfrm>
            <a:off x="6411" y="1707654"/>
            <a:ext cx="9143999" cy="69532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/>
              <a:buNone/>
            </a:pPr>
            <a:r>
              <a:rPr kumimoji="0" lang="de-DE" sz="48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Grazie per l‘attenzione</a:t>
            </a:r>
            <a:endParaRPr kumimoji="0" lang="en-US" sz="4800" dirty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24CFB65-6449-453B-8D80-007D3E02E5AB}"/>
              </a:ext>
            </a:extLst>
          </p:cNvPr>
          <p:cNvSpPr txBox="1">
            <a:spLocks/>
          </p:cNvSpPr>
          <p:nvPr/>
        </p:nvSpPr>
        <p:spPr>
          <a:xfrm>
            <a:off x="17124" y="3873515"/>
            <a:ext cx="9144000" cy="751145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/>
              <a:buNone/>
            </a:pPr>
            <a:r>
              <a:rPr kumimoji="0" lang="de-DE" sz="4800">
                <a:solidFill>
                  <a:schemeClr val="bg1"/>
                </a:solidFill>
                <a:latin typeface="Century Gothic" panose="020B0502020202020204" pitchFamily="34" charset="0"/>
              </a:rPr>
              <a:t>uniFLOW</a:t>
            </a:r>
            <a:endParaRPr kumimoji="0"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6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Controllo</a:t>
            </a:r>
            <a:r>
              <a:rPr lang="en-US" sz="1800" dirty="0"/>
              <a:t> </a:t>
            </a:r>
            <a:r>
              <a:rPr lang="en-US" sz="1800" dirty="0" err="1"/>
              <a:t>individuale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opzioni</a:t>
            </a:r>
            <a:r>
              <a:rPr lang="en-US" sz="1800" dirty="0"/>
              <a:t> </a:t>
            </a:r>
            <a:r>
              <a:rPr lang="en-US" sz="1800" dirty="0" err="1"/>
              <a:t>disponibili</a:t>
            </a:r>
            <a:r>
              <a:rPr lang="en-US" sz="1800" dirty="0"/>
              <a:t> e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impostazioni</a:t>
            </a:r>
            <a:r>
              <a:rPr lang="en-US" sz="1800" dirty="0"/>
              <a:t> del driver di </a:t>
            </a:r>
            <a:r>
              <a:rPr lang="en-US" sz="1800" dirty="0" err="1"/>
              <a:t>stampa</a:t>
            </a:r>
            <a:r>
              <a:rPr lang="en-US" sz="1800" dirty="0"/>
              <a:t> in </a:t>
            </a:r>
            <a:r>
              <a:rPr lang="en-US" sz="1800" dirty="0" err="1"/>
              <a:t>funzione</a:t>
            </a:r>
            <a:r>
              <a:rPr lang="en-US" sz="1800" dirty="0"/>
              <a:t> </a:t>
            </a:r>
            <a:r>
              <a:rPr lang="en-US" sz="1800" dirty="0" err="1"/>
              <a:t>dell’utente</a:t>
            </a:r>
            <a:r>
              <a:rPr lang="en-US" sz="1800" dirty="0"/>
              <a:t> o del </a:t>
            </a:r>
            <a:r>
              <a:rPr lang="en-US" sz="1800" dirty="0" err="1"/>
              <a:t>gruppo</a:t>
            </a:r>
            <a:r>
              <a:rPr lang="en-US" sz="1800" dirty="0"/>
              <a:t> di </a:t>
            </a:r>
            <a:r>
              <a:rPr lang="en-US" sz="1800" dirty="0" err="1"/>
              <a:t>utenti</a:t>
            </a:r>
            <a:r>
              <a:rPr lang="en-US" sz="1800" dirty="0"/>
              <a:t> grazie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funzione</a:t>
            </a:r>
            <a:r>
              <a:rPr lang="en-US" sz="1800" dirty="0"/>
              <a:t> di </a:t>
            </a:r>
            <a:r>
              <a:rPr lang="en-US" sz="1800" dirty="0" err="1"/>
              <a:t>mappatura</a:t>
            </a:r>
            <a:r>
              <a:rPr lang="en-US" sz="1800" dirty="0"/>
              <a:t> ACL</a:t>
            </a:r>
          </a:p>
          <a:p>
            <a:pPr lvl="1"/>
            <a:r>
              <a:rPr lang="en-US" sz="1600" dirty="0"/>
              <a:t>Driver </a:t>
            </a:r>
            <a:r>
              <a:rPr lang="en-US" sz="1600" dirty="0" err="1"/>
              <a:t>personalizzati</a:t>
            </a:r>
            <a:r>
              <a:rPr lang="en-US" sz="1600" dirty="0"/>
              <a:t> </a:t>
            </a:r>
            <a:r>
              <a:rPr lang="en-US" sz="1600" dirty="0" err="1"/>
              <a:t>dedicati</a:t>
            </a:r>
            <a:r>
              <a:rPr lang="en-US" sz="1600" dirty="0"/>
              <a:t> a </a:t>
            </a:r>
            <a:r>
              <a:rPr lang="en-US" sz="1600" dirty="0" err="1"/>
              <a:t>utenti</a:t>
            </a:r>
            <a:r>
              <a:rPr lang="en-US" sz="1600" dirty="0"/>
              <a:t> o a </a:t>
            </a:r>
            <a:r>
              <a:rPr lang="en-US" sz="1600" dirty="0" err="1"/>
              <a:t>gruppi</a:t>
            </a:r>
            <a:r>
              <a:rPr lang="en-US" sz="1600" dirty="0"/>
              <a:t> di </a:t>
            </a:r>
            <a:r>
              <a:rPr lang="en-US" sz="1600" dirty="0" err="1"/>
              <a:t>utenti</a:t>
            </a:r>
            <a:r>
              <a:rPr lang="en-US" sz="1600" dirty="0"/>
              <a:t> </a:t>
            </a:r>
            <a:r>
              <a:rPr lang="en-US" sz="1600" dirty="0" err="1"/>
              <a:t>senza</a:t>
            </a:r>
            <a:r>
              <a:rPr lang="en-US" sz="1600" dirty="0"/>
              <a:t> la </a:t>
            </a:r>
            <a:r>
              <a:rPr lang="en-US" sz="1600" dirty="0" err="1"/>
              <a:t>necessità</a:t>
            </a:r>
            <a:r>
              <a:rPr lang="en-US" sz="1600" dirty="0"/>
              <a:t> di </a:t>
            </a:r>
            <a:r>
              <a:rPr lang="en-US" sz="1600" dirty="0" err="1"/>
              <a:t>creare</a:t>
            </a:r>
            <a:r>
              <a:rPr lang="en-US" sz="1600" dirty="0"/>
              <a:t> e </a:t>
            </a:r>
            <a:r>
              <a:rPr lang="en-US" sz="1600" dirty="0" err="1"/>
              <a:t>distribuire</a:t>
            </a:r>
            <a:r>
              <a:rPr lang="en-US" sz="1600" dirty="0"/>
              <a:t> </a:t>
            </a:r>
            <a:r>
              <a:rPr lang="en-US" sz="1600" dirty="0" err="1"/>
              <a:t>pacchetti</a:t>
            </a:r>
            <a:r>
              <a:rPr lang="en-US" sz="1600" dirty="0"/>
              <a:t> </a:t>
            </a:r>
            <a:r>
              <a:rPr lang="en-US" sz="1600" dirty="0" err="1"/>
              <a:t>specifici</a:t>
            </a:r>
            <a:r>
              <a:rPr lang="en-US" sz="1600" dirty="0"/>
              <a:t> ad hoc </a:t>
            </a:r>
          </a:p>
          <a:p>
            <a:r>
              <a:rPr lang="en-US" sz="1800" dirty="0" err="1"/>
              <a:t>Compressione</a:t>
            </a:r>
            <a:r>
              <a:rPr lang="en-US" sz="1800" dirty="0"/>
              <a:t> e </a:t>
            </a:r>
            <a:r>
              <a:rPr lang="en-US" sz="1800" dirty="0" err="1"/>
              <a:t>criptazione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endParaRPr lang="en-US" sz="1800" dirty="0"/>
          </a:p>
          <a:p>
            <a:r>
              <a:rPr lang="en-US" sz="1800" dirty="0" err="1"/>
              <a:t>Connessione</a:t>
            </a:r>
            <a:r>
              <a:rPr lang="en-US" sz="1800" dirty="0"/>
              <a:t> </a:t>
            </a:r>
            <a:r>
              <a:rPr lang="en-US" sz="1800" dirty="0" err="1"/>
              <a:t>dinamica</a:t>
            </a:r>
            <a:r>
              <a:rPr lang="en-US" sz="1800" dirty="0"/>
              <a:t> IPP </a:t>
            </a:r>
            <a:r>
              <a:rPr lang="en-US" sz="1800" dirty="0" err="1"/>
              <a:t>configurabile</a:t>
            </a:r>
            <a:r>
              <a:rPr lang="en-US" sz="1800" dirty="0"/>
              <a:t> in </a:t>
            </a:r>
            <a:r>
              <a:rPr lang="en-US" sz="1800" dirty="0" err="1"/>
              <a:t>caso</a:t>
            </a:r>
            <a:r>
              <a:rPr lang="en-US" sz="1800" dirty="0"/>
              <a:t> di failover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unico driver di stampa – uniFLOW Universal Driver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4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6361" y="1086487"/>
            <a:ext cx="5570751" cy="3134376"/>
          </a:xfrm>
        </p:spPr>
        <p:txBody>
          <a:bodyPr/>
          <a:lstStyle/>
          <a:p>
            <a:r>
              <a:rPr lang="en-US" sz="1800"/>
              <a:t>uniFLOW fornisce la stampa nativa per Chrome OS</a:t>
            </a:r>
          </a:p>
          <a:p>
            <a:r>
              <a:rPr lang="en-US" sz="1800"/>
              <a:t>Gli utenti di Chromebook possono sperimentare la stampa protetta in ambienti aziendali ed educativi senza le estensioni di Chrome</a:t>
            </a:r>
          </a:p>
          <a:p>
            <a:r>
              <a:rPr lang="en-US" sz="1800"/>
              <a:t>Pochi e semplici passi per configurare la stampa da Chromebooks </a:t>
            </a:r>
            <a:endParaRPr lang="en-US" sz="1800" dirty="0" err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Stampa nativa da ChromeBook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70BB593-127B-48D1-95E0-FFC2201F794D}"/>
              </a:ext>
            </a:extLst>
          </p:cNvPr>
          <p:cNvGrpSpPr/>
          <p:nvPr/>
        </p:nvGrpSpPr>
        <p:grpSpPr>
          <a:xfrm>
            <a:off x="5796136" y="1186962"/>
            <a:ext cx="3105705" cy="2870051"/>
            <a:chOff x="9153507" y="3145491"/>
            <a:chExt cx="2629666" cy="243149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5866C72-F99C-41AA-B4A1-66674C9FC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3507" y="3610946"/>
              <a:ext cx="2629666" cy="1966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A60B0A1-B3F8-46E1-9F83-75E53A7E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10606" y="3145491"/>
              <a:ext cx="1585433" cy="567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162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Accesso al </a:t>
            </a:r>
            <a:r>
              <a:rPr lang="en-US" sz="1800" dirty="0" err="1"/>
              <a:t>dispositivo</a:t>
            </a:r>
            <a:r>
              <a:rPr lang="en-US" sz="1800" dirty="0"/>
              <a:t> </a:t>
            </a:r>
            <a:r>
              <a:rPr lang="en-US" sz="1800" dirty="0" err="1"/>
              <a:t>utilizzando</a:t>
            </a:r>
            <a:r>
              <a:rPr lang="en-US" sz="1800" dirty="0"/>
              <a:t> </a:t>
            </a:r>
            <a:r>
              <a:rPr lang="en-US" sz="1800" dirty="0" err="1"/>
              <a:t>differenti</a:t>
            </a:r>
            <a:r>
              <a:rPr lang="en-US" sz="1800" dirty="0"/>
              <a:t> e </a:t>
            </a:r>
            <a:r>
              <a:rPr lang="en-US" sz="1800" dirty="0" err="1"/>
              <a:t>multipli</a:t>
            </a:r>
            <a:r>
              <a:rPr lang="en-US" sz="1800" dirty="0"/>
              <a:t> </a:t>
            </a:r>
            <a:r>
              <a:rPr lang="en-US" sz="1800" dirty="0" err="1"/>
              <a:t>metodi</a:t>
            </a:r>
            <a:r>
              <a:rPr lang="en-US" sz="1800" dirty="0"/>
              <a:t> di </a:t>
            </a:r>
            <a:r>
              <a:rPr lang="en-US" sz="1800" dirty="0" err="1"/>
              <a:t>autenticazione</a:t>
            </a:r>
            <a:r>
              <a:rPr lang="en-US" sz="1800" dirty="0"/>
              <a:t> </a:t>
            </a:r>
            <a:r>
              <a:rPr lang="en-US" sz="1800" dirty="0" err="1"/>
              <a:t>dell’utente</a:t>
            </a:r>
            <a:endParaRPr lang="en-US" sz="1800" dirty="0"/>
          </a:p>
          <a:p>
            <a:pPr lvl="1"/>
            <a:r>
              <a:rPr lang="en-US" sz="1600" dirty="0"/>
              <a:t>Card login</a:t>
            </a:r>
          </a:p>
          <a:p>
            <a:pPr lvl="1"/>
            <a:r>
              <a:rPr lang="en-US" sz="1600" dirty="0"/>
              <a:t>Username/ password</a:t>
            </a:r>
          </a:p>
          <a:p>
            <a:pPr lvl="1"/>
            <a:r>
              <a:rPr lang="en-US" sz="1600" dirty="0"/>
              <a:t>PIN code</a:t>
            </a:r>
          </a:p>
          <a:p>
            <a:pPr lvl="1"/>
            <a:r>
              <a:rPr lang="en-US" sz="1600" dirty="0"/>
              <a:t>Job code</a:t>
            </a:r>
          </a:p>
          <a:p>
            <a:pPr lvl="1"/>
            <a:r>
              <a:rPr lang="en-US" sz="1600" dirty="0"/>
              <a:t>Anonymous login (solo per la </a:t>
            </a:r>
            <a:r>
              <a:rPr lang="en-US" sz="1600" dirty="0" err="1"/>
              <a:t>scansione</a:t>
            </a:r>
            <a:r>
              <a:rPr lang="en-US" sz="1600" dirty="0"/>
              <a:t>)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Stampa </a:t>
            </a:r>
            <a:r>
              <a:rPr lang="en-US" dirty="0" err="1"/>
              <a:t>Sicura</a:t>
            </a:r>
            <a:r>
              <a:rPr lang="en-US" dirty="0"/>
              <a:t> </a:t>
            </a:r>
            <a:r>
              <a:rPr lang="en-US" dirty="0" err="1"/>
              <a:t>indipendente</a:t>
            </a:r>
            <a:r>
              <a:rPr lang="en-US" dirty="0"/>
              <a:t> dal </a:t>
            </a:r>
            <a:r>
              <a:rPr lang="en-US" dirty="0" err="1"/>
              <a:t>dispositivo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9662"/>
            <a:ext cx="3780000" cy="20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536504" cy="3134377"/>
          </a:xfrm>
        </p:spPr>
        <p:txBody>
          <a:bodyPr/>
          <a:lstStyle/>
          <a:p>
            <a:r>
              <a:rPr lang="en-US" sz="1800" dirty="0" err="1"/>
              <a:t>Tutti</a:t>
            </a:r>
            <a:r>
              <a:rPr lang="en-US" sz="1800" dirty="0"/>
              <a:t> i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sono</a:t>
            </a:r>
            <a:r>
              <a:rPr lang="en-US" sz="1800" dirty="0"/>
              <a:t> </a:t>
            </a:r>
            <a:r>
              <a:rPr lang="en-US" sz="1800" dirty="0" err="1"/>
              <a:t>trattenuti</a:t>
            </a:r>
            <a:r>
              <a:rPr lang="en-US" sz="1800" dirty="0"/>
              <a:t> </a:t>
            </a:r>
            <a:r>
              <a:rPr lang="en-US" sz="1800" dirty="0" err="1"/>
              <a:t>nella</a:t>
            </a:r>
            <a:r>
              <a:rPr lang="en-US" sz="1800" dirty="0"/>
              <a:t> coda </a:t>
            </a:r>
            <a:r>
              <a:rPr lang="en-US" sz="1800" dirty="0" err="1"/>
              <a:t>personale</a:t>
            </a:r>
            <a:r>
              <a:rPr lang="en-US" sz="1800" dirty="0"/>
              <a:t> </a:t>
            </a:r>
            <a:r>
              <a:rPr lang="en-US" sz="1800" dirty="0" err="1"/>
              <a:t>dell’utente</a:t>
            </a:r>
            <a:r>
              <a:rPr lang="en-US" sz="1800" dirty="0"/>
              <a:t> </a:t>
            </a:r>
            <a:r>
              <a:rPr lang="en-US" sz="1800" dirty="0" err="1"/>
              <a:t>fino</a:t>
            </a:r>
            <a:r>
              <a:rPr lang="en-US" sz="1800" dirty="0"/>
              <a:t> al </a:t>
            </a:r>
            <a:r>
              <a:rPr lang="en-US" sz="1800" dirty="0" err="1"/>
              <a:t>loro</a:t>
            </a:r>
            <a:r>
              <a:rPr lang="en-US" sz="1800" dirty="0"/>
              <a:t> </a:t>
            </a:r>
            <a:r>
              <a:rPr lang="en-US" sz="1800" dirty="0" err="1"/>
              <a:t>rilascio</a:t>
            </a:r>
            <a:r>
              <a:rPr lang="en-US" sz="1800" dirty="0"/>
              <a:t> da parte </a:t>
            </a:r>
            <a:r>
              <a:rPr lang="en-US" sz="1800" dirty="0" err="1"/>
              <a:t>dell’utente</a:t>
            </a:r>
            <a:endParaRPr lang="en-US" sz="1800" dirty="0"/>
          </a:p>
          <a:p>
            <a:r>
              <a:rPr lang="en-US" sz="1800" dirty="0"/>
              <a:t>Con i </a:t>
            </a:r>
            <a:r>
              <a:rPr lang="en-US" sz="1800" dirty="0" err="1"/>
              <a:t>dispositivi</a:t>
            </a:r>
            <a:r>
              <a:rPr lang="en-US" sz="1800" dirty="0"/>
              <a:t> Canon </a:t>
            </a:r>
            <a:r>
              <a:rPr lang="en-US" sz="1800" dirty="0" err="1"/>
              <a:t>imageRUNNER</a:t>
            </a:r>
            <a:r>
              <a:rPr lang="en-US" sz="1800" dirty="0"/>
              <a:t> ADVANCE </a:t>
            </a:r>
            <a:r>
              <a:rPr lang="en-US" sz="1800" dirty="0" err="1"/>
              <a:t>gli</a:t>
            </a:r>
            <a:r>
              <a:rPr lang="en-US" sz="1800" dirty="0"/>
              <a:t> </a:t>
            </a:r>
            <a:r>
              <a:rPr lang="en-US" sz="1800" dirty="0" err="1"/>
              <a:t>utenti</a:t>
            </a:r>
            <a:r>
              <a:rPr lang="en-US" sz="1800" dirty="0"/>
              <a:t> </a:t>
            </a:r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modificare</a:t>
            </a:r>
            <a:r>
              <a:rPr lang="en-US" sz="1800" dirty="0"/>
              <a:t> le </a:t>
            </a:r>
            <a:r>
              <a:rPr lang="en-US" sz="1800" dirty="0" err="1"/>
              <a:t>opzioni</a:t>
            </a:r>
            <a:r>
              <a:rPr lang="en-US" sz="1800" dirty="0"/>
              <a:t> di </a:t>
            </a:r>
            <a:r>
              <a:rPr lang="en-US" sz="1800" dirty="0" err="1"/>
              <a:t>finitura</a:t>
            </a:r>
            <a:r>
              <a:rPr lang="en-US" sz="1800" dirty="0"/>
              <a:t> </a:t>
            </a:r>
            <a:r>
              <a:rPr lang="en-US" sz="1800" dirty="0" err="1"/>
              <a:t>direttamente</a:t>
            </a:r>
            <a:r>
              <a:rPr lang="en-US" sz="1800" dirty="0"/>
              <a:t> dal </a:t>
            </a:r>
            <a:r>
              <a:rPr lang="en-US" sz="1800" dirty="0" err="1"/>
              <a:t>pannello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MFD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Stampa Sicura indipendente dal dispositivo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80" y="1989048"/>
            <a:ext cx="3780000" cy="20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Gli</a:t>
            </a:r>
            <a:r>
              <a:rPr lang="en-US" sz="1800" dirty="0"/>
              <a:t> </a:t>
            </a:r>
            <a:r>
              <a:rPr lang="en-US" sz="1800" dirty="0" err="1"/>
              <a:t>utenti</a:t>
            </a:r>
            <a:r>
              <a:rPr lang="en-US" sz="1800" dirty="0"/>
              <a:t> </a:t>
            </a:r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effettuare</a:t>
            </a:r>
            <a:r>
              <a:rPr lang="en-US" sz="1800" dirty="0"/>
              <a:t> la preview </a:t>
            </a:r>
            <a:r>
              <a:rPr lang="en-US" sz="1800" dirty="0" err="1"/>
              <a:t>della</a:t>
            </a:r>
            <a:r>
              <a:rPr lang="en-US" sz="1800" dirty="0"/>
              <a:t> prima </a:t>
            </a:r>
            <a:r>
              <a:rPr lang="en-US" sz="1800" dirty="0" err="1"/>
              <a:t>pagina</a:t>
            </a:r>
            <a:r>
              <a:rPr lang="en-US" sz="1800" dirty="0"/>
              <a:t> del </a:t>
            </a:r>
            <a:r>
              <a:rPr lang="en-US" sz="1800" dirty="0" err="1"/>
              <a:t>documento</a:t>
            </a:r>
            <a:r>
              <a:rPr lang="en-US" sz="1800" dirty="0"/>
              <a:t> prima di </a:t>
            </a:r>
            <a:r>
              <a:rPr lang="en-US" sz="1800" dirty="0" err="1"/>
              <a:t>rilasciare</a:t>
            </a:r>
            <a:r>
              <a:rPr lang="en-US" sz="1800" dirty="0"/>
              <a:t> </a:t>
            </a:r>
            <a:r>
              <a:rPr lang="en-US" sz="1800" dirty="0" err="1"/>
              <a:t>definitivamente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lavoro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Stampa Sicura indipendente dal dispositivo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80" y="1989048"/>
            <a:ext cx="3780000" cy="203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03598"/>
            <a:ext cx="8208912" cy="3134376"/>
          </a:xfrm>
        </p:spPr>
        <p:txBody>
          <a:bodyPr/>
          <a:lstStyle/>
          <a:p>
            <a:r>
              <a:rPr lang="en-US" sz="1800" dirty="0"/>
              <a:t>Le </a:t>
            </a:r>
            <a:r>
              <a:rPr lang="en-US" sz="1800" dirty="0" err="1"/>
              <a:t>funzionalità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r>
              <a:rPr lang="en-US" sz="1800" dirty="0"/>
              <a:t> e di </a:t>
            </a:r>
            <a:r>
              <a:rPr lang="en-US" sz="1800" dirty="0" err="1"/>
              <a:t>contabilità</a:t>
            </a:r>
            <a:r>
              <a:rPr lang="en-US" sz="1800" dirty="0"/>
              <a:t> </a:t>
            </a:r>
            <a:r>
              <a:rPr lang="en-US" sz="1800" dirty="0" err="1"/>
              <a:t>sono</a:t>
            </a:r>
            <a:r>
              <a:rPr lang="en-US" sz="1800" dirty="0"/>
              <a:t> </a:t>
            </a:r>
            <a:r>
              <a:rPr lang="en-US" sz="1800" dirty="0" err="1"/>
              <a:t>disponibili</a:t>
            </a:r>
            <a:r>
              <a:rPr lang="en-US" sz="1800" dirty="0"/>
              <a:t> per </a:t>
            </a:r>
            <a:r>
              <a:rPr lang="en-US" sz="1800" dirty="0" err="1"/>
              <a:t>diversi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r>
              <a:rPr lang="en-US" sz="1800" dirty="0"/>
              <a:t> </a:t>
            </a:r>
            <a:r>
              <a:rPr lang="en-US" sz="1800" dirty="0" err="1"/>
              <a:t>ed</a:t>
            </a:r>
            <a:r>
              <a:rPr lang="en-US" sz="1800" dirty="0"/>
              <a:t> </a:t>
            </a:r>
            <a:r>
              <a:rPr lang="en-US" sz="1800" dirty="0" err="1"/>
              <a:t>assicurano</a:t>
            </a:r>
            <a:r>
              <a:rPr lang="en-US" sz="1800" dirty="0"/>
              <a:t> un </a:t>
            </a:r>
            <a:r>
              <a:rPr lang="en-US" sz="1800" dirty="0" err="1"/>
              <a:t>rilascio</a:t>
            </a:r>
            <a:r>
              <a:rPr lang="en-US" sz="1800" dirty="0"/>
              <a:t> in </a:t>
            </a:r>
            <a:r>
              <a:rPr lang="en-US" sz="1800" dirty="0" err="1"/>
              <a:t>modalità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all’interno</a:t>
            </a:r>
            <a:r>
              <a:rPr lang="en-US" sz="1800" dirty="0"/>
              <a:t> di un </a:t>
            </a:r>
            <a:r>
              <a:rPr lang="en-US" sz="1800" dirty="0" err="1"/>
              <a:t>parco</a:t>
            </a:r>
            <a:r>
              <a:rPr lang="en-US" sz="1800" dirty="0"/>
              <a:t> </a:t>
            </a:r>
            <a:r>
              <a:rPr lang="en-US" sz="1800" dirty="0" err="1"/>
              <a:t>misto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Konica Minolta/ Samsung/ Xerox/ OKI/ Brother/ Lexmark/ Sharp /EPSON</a:t>
            </a:r>
          </a:p>
          <a:p>
            <a:pPr lvl="1"/>
            <a:r>
              <a:rPr lang="en-US" sz="1600" dirty="0"/>
              <a:t>Canon </a:t>
            </a:r>
            <a:r>
              <a:rPr lang="en-US" sz="1600" dirty="0" err="1"/>
              <a:t>imageRUNNER</a:t>
            </a:r>
            <a:r>
              <a:rPr lang="en-US" sz="1600" dirty="0"/>
              <a:t> ADVANCE DX</a:t>
            </a:r>
          </a:p>
          <a:p>
            <a:pPr lvl="1"/>
            <a:r>
              <a:rPr lang="en-US" sz="1600" dirty="0"/>
              <a:t>Canon </a:t>
            </a:r>
            <a:r>
              <a:rPr lang="en-US" sz="1600" dirty="0" err="1"/>
              <a:t>imageRUNNER</a:t>
            </a:r>
            <a:endParaRPr lang="en-US" sz="1600" dirty="0"/>
          </a:p>
          <a:p>
            <a:pPr lvl="1"/>
            <a:r>
              <a:rPr lang="en-US" sz="1600" dirty="0"/>
              <a:t>Canon i-SENSYS/ </a:t>
            </a:r>
            <a:r>
              <a:rPr lang="en-US" sz="1600" dirty="0" err="1"/>
              <a:t>imageCLASS</a:t>
            </a:r>
            <a:endParaRPr lang="en-US" sz="1600" dirty="0"/>
          </a:p>
          <a:p>
            <a:pPr lvl="1"/>
            <a:r>
              <a:rPr lang="en-US" sz="1600" dirty="0"/>
              <a:t>Océ Large Format Printer</a:t>
            </a:r>
          </a:p>
          <a:p>
            <a:pPr lvl="1"/>
            <a:r>
              <a:rPr lang="en-US" sz="1600" dirty="0"/>
              <a:t>Canon </a:t>
            </a:r>
            <a:r>
              <a:rPr lang="en-US" sz="1600" dirty="0" err="1"/>
              <a:t>varioPRINT</a:t>
            </a:r>
            <a:r>
              <a:rPr lang="en-US" sz="1600" dirty="0"/>
              <a:t> 140 Series</a:t>
            </a:r>
          </a:p>
          <a:p>
            <a:pPr lvl="1"/>
            <a:r>
              <a:rPr lang="en-US" sz="1600" dirty="0"/>
              <a:t>Canon Business Inkjet WG 7500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Stampa Sicura indipendente dal dispositivo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5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Stampa Sicura indipendente dal dispositivo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9" r="-5559"/>
          <a:stretch/>
        </p:blipFill>
        <p:spPr>
          <a:xfrm>
            <a:off x="107976" y="1050327"/>
            <a:ext cx="2916000" cy="194421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60" y="1050228"/>
            <a:ext cx="2916472" cy="19443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790" y="3107105"/>
            <a:ext cx="2916472" cy="19443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07118"/>
            <a:ext cx="2916472" cy="19443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8460" y="3103310"/>
            <a:ext cx="2916472" cy="19443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9416" y="1028139"/>
            <a:ext cx="2917846" cy="1944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24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Selezione</a:t>
            </a:r>
            <a:r>
              <a:rPr lang="en-US" sz="1800" dirty="0"/>
              <a:t> del </a:t>
            </a:r>
            <a:r>
              <a:rPr lang="en-US" sz="1800" dirty="0" err="1"/>
              <a:t>centro</a:t>
            </a:r>
            <a:r>
              <a:rPr lang="en-US" sz="1800" dirty="0"/>
              <a:t> di </a:t>
            </a:r>
            <a:r>
              <a:rPr lang="en-US" sz="1800" dirty="0" err="1"/>
              <a:t>costo</a:t>
            </a:r>
            <a:r>
              <a:rPr lang="en-US" sz="1800" dirty="0"/>
              <a:t> </a:t>
            </a:r>
            <a:r>
              <a:rPr lang="en-US" sz="1800" dirty="0" err="1"/>
              <a:t>direttamente</a:t>
            </a:r>
            <a:r>
              <a:rPr lang="en-US" sz="1800" dirty="0"/>
              <a:t> dal </a:t>
            </a:r>
            <a:r>
              <a:rPr lang="en-US" sz="1800" dirty="0" err="1"/>
              <a:t>pannello</a:t>
            </a:r>
            <a:r>
              <a:rPr lang="en-US" sz="1800" dirty="0"/>
              <a:t> del </a:t>
            </a:r>
            <a:r>
              <a:rPr lang="en-US" sz="1800" dirty="0" err="1"/>
              <a:t>dispositivo</a:t>
            </a:r>
            <a:r>
              <a:rPr lang="en-US" sz="1800" dirty="0"/>
              <a:t> o dal laptop/PC </a:t>
            </a:r>
            <a:r>
              <a:rPr lang="en-US" sz="1800" dirty="0" err="1"/>
              <a:t>dell’utente</a:t>
            </a:r>
            <a:endParaRPr lang="en-US" sz="1800" dirty="0"/>
          </a:p>
          <a:p>
            <a:r>
              <a:rPr lang="en-US" sz="1800" dirty="0" err="1"/>
              <a:t>Organizzazione</a:t>
            </a:r>
            <a:r>
              <a:rPr lang="en-US" sz="1800" dirty="0"/>
              <a:t> </a:t>
            </a:r>
            <a:r>
              <a:rPr lang="en-US" sz="1800" dirty="0" err="1"/>
              <a:t>gerarchica</a:t>
            </a:r>
            <a:r>
              <a:rPr lang="en-US" sz="1800" dirty="0"/>
              <a:t> </a:t>
            </a:r>
            <a:r>
              <a:rPr lang="en-US" sz="1800" dirty="0" err="1"/>
              <a:t>multipla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livelli</a:t>
            </a:r>
            <a:r>
              <a:rPr lang="en-US" sz="1800" dirty="0"/>
              <a:t> e </a:t>
            </a:r>
            <a:r>
              <a:rPr lang="en-US" sz="1800" dirty="0" err="1"/>
              <a:t>dei</a:t>
            </a:r>
            <a:r>
              <a:rPr lang="en-US" sz="1800" dirty="0"/>
              <a:t> sotto </a:t>
            </a:r>
            <a:r>
              <a:rPr lang="en-US" sz="1800" dirty="0" err="1"/>
              <a:t>livelli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centri</a:t>
            </a:r>
            <a:r>
              <a:rPr lang="en-US" sz="1800" dirty="0"/>
              <a:t> di </a:t>
            </a:r>
            <a:r>
              <a:rPr lang="en-US" sz="1800" dirty="0" err="1"/>
              <a:t>costo</a:t>
            </a:r>
            <a:r>
              <a:rPr lang="en-US" sz="1800" dirty="0"/>
              <a:t> </a:t>
            </a:r>
            <a:r>
              <a:rPr lang="en-US" sz="1800" dirty="0" err="1"/>
              <a:t>aziendali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Sistema integrato per il controllo e contabilità dei costi</a:t>
            </a:r>
            <a:endParaRPr lang="en-US" dirty="0"/>
          </a:p>
        </p:txBody>
      </p:sp>
      <p:pic>
        <p:nvPicPr>
          <p:cNvPr id="5" name="Picture 2" descr="\\kermit\Departments\Marketing\1_uniFLOW_2019\pps\images\applets\costcenter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07032"/>
            <a:ext cx="3808812" cy="203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47813"/>
            <a:ext cx="2846808" cy="173293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03598"/>
            <a:ext cx="4680520" cy="4878541"/>
          </a:xfrm>
        </p:spPr>
        <p:txBody>
          <a:bodyPr/>
          <a:lstStyle/>
          <a:p>
            <a:r>
              <a:rPr lang="en-US" sz="1800" dirty="0" err="1"/>
              <a:t>Tracciabilità</a:t>
            </a:r>
            <a:r>
              <a:rPr lang="en-US" sz="1800" dirty="0"/>
              <a:t> e </a:t>
            </a:r>
            <a:r>
              <a:rPr lang="en-US" sz="1800" dirty="0" err="1"/>
              <a:t>valutazioni</a:t>
            </a:r>
            <a:r>
              <a:rPr lang="en-US" sz="1800" dirty="0"/>
              <a:t> </a:t>
            </a:r>
            <a:r>
              <a:rPr lang="en-US" sz="1800" dirty="0" err="1"/>
              <a:t>dell’utilizzo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funzionalità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, </a:t>
            </a:r>
            <a:r>
              <a:rPr lang="en-US" sz="1800" dirty="0" err="1"/>
              <a:t>copia</a:t>
            </a:r>
            <a:r>
              <a:rPr lang="en-US" sz="1800" dirty="0"/>
              <a:t>, </a:t>
            </a:r>
            <a:r>
              <a:rPr lang="en-US" sz="1800" dirty="0" err="1"/>
              <a:t>scansione</a:t>
            </a:r>
            <a:r>
              <a:rPr lang="en-US" sz="1800" dirty="0"/>
              <a:t> e fax grazie al </a:t>
            </a:r>
            <a:r>
              <a:rPr lang="en-US" sz="1800" dirty="0" err="1"/>
              <a:t>sistema</a:t>
            </a:r>
            <a:r>
              <a:rPr lang="en-US" sz="1800" dirty="0"/>
              <a:t> di reporting </a:t>
            </a:r>
            <a:r>
              <a:rPr lang="en-US" sz="1800" dirty="0" err="1"/>
              <a:t>integrato</a:t>
            </a:r>
            <a:endParaRPr lang="en-US" sz="1800" dirty="0"/>
          </a:p>
          <a:p>
            <a:r>
              <a:rPr lang="en-US" sz="1800" dirty="0" err="1"/>
              <a:t>Suddivisione</a:t>
            </a:r>
            <a:r>
              <a:rPr lang="en-US" sz="1800" dirty="0"/>
              <a:t> e </a:t>
            </a:r>
            <a:r>
              <a:rPr lang="en-US" sz="1800" dirty="0" err="1"/>
              <a:t>addebito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costi</a:t>
            </a:r>
            <a:r>
              <a:rPr lang="en-US" sz="1800" dirty="0"/>
              <a:t> </a:t>
            </a:r>
            <a:r>
              <a:rPr lang="en-US" sz="1800" dirty="0" err="1"/>
              <a:t>interni</a:t>
            </a:r>
            <a:r>
              <a:rPr lang="en-US" sz="1800" dirty="0"/>
              <a:t> </a:t>
            </a:r>
            <a:r>
              <a:rPr lang="en-US" sz="1800" dirty="0" err="1"/>
              <a:t>sostenuti</a:t>
            </a:r>
            <a:r>
              <a:rPr lang="en-US" sz="1800" dirty="0"/>
              <a:t> da:  </a:t>
            </a:r>
            <a:r>
              <a:rPr lang="en-US" sz="1800" dirty="0" err="1"/>
              <a:t>utenti</a:t>
            </a:r>
            <a:r>
              <a:rPr lang="en-US" sz="1800" dirty="0"/>
              <a:t>, </a:t>
            </a:r>
            <a:r>
              <a:rPr lang="en-US" sz="1800" dirty="0" err="1"/>
              <a:t>dipartimenti</a:t>
            </a:r>
            <a:r>
              <a:rPr lang="en-US" sz="1800" dirty="0"/>
              <a:t>, </a:t>
            </a:r>
            <a:r>
              <a:rPr lang="en-US" sz="1800" dirty="0" err="1"/>
              <a:t>centri</a:t>
            </a:r>
            <a:r>
              <a:rPr lang="en-US" sz="1800" dirty="0"/>
              <a:t> di </a:t>
            </a:r>
            <a:r>
              <a:rPr lang="en-US" sz="1800" dirty="0" err="1"/>
              <a:t>costo</a:t>
            </a:r>
            <a:r>
              <a:rPr lang="en-US" sz="1800" dirty="0"/>
              <a:t>, </a:t>
            </a:r>
            <a:r>
              <a:rPr lang="en-US" sz="1800" dirty="0" err="1"/>
              <a:t>progetti</a:t>
            </a:r>
            <a:r>
              <a:rPr lang="en-US" sz="1800" dirty="0"/>
              <a:t> e </a:t>
            </a:r>
            <a:r>
              <a:rPr lang="en-US" sz="1800" dirty="0" err="1"/>
              <a:t>commesse</a:t>
            </a:r>
            <a:r>
              <a:rPr lang="en-US" sz="1800" dirty="0"/>
              <a:t> per </a:t>
            </a:r>
            <a:r>
              <a:rPr lang="en-US" sz="1800" dirty="0" err="1"/>
              <a:t>clienti</a:t>
            </a:r>
            <a:r>
              <a:rPr lang="en-US" sz="1800" dirty="0"/>
              <a:t> </a:t>
            </a:r>
            <a:r>
              <a:rPr lang="en-US" sz="1800" dirty="0" err="1"/>
              <a:t>esterni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Sistema integrato per il controllo e contabilità dei costi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20190"/>
            <a:ext cx="3100619" cy="2103120"/>
          </a:xfrm>
          <a:prstGeom prst="rect">
            <a:avLst/>
          </a:prstGeom>
          <a:ln>
            <a:solidFill>
              <a:srgbClr val="A7A9A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8330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uniFLOW – Un unica piattaforma</a:t>
            </a:r>
          </a:p>
          <a:p>
            <a:r>
              <a:rPr lang="en-US" dirty="0"/>
              <a:t>I benefici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piattaforma</a:t>
            </a:r>
            <a:endParaRPr lang="en-US" dirty="0"/>
          </a:p>
          <a:p>
            <a:r>
              <a:rPr lang="en-US" dirty="0"/>
              <a:t>L’integrazione con i dispositivi supportati</a:t>
            </a:r>
          </a:p>
          <a:p>
            <a:r>
              <a:rPr lang="en-US" dirty="0"/>
              <a:t>Il potente workflow editor</a:t>
            </a:r>
          </a:p>
          <a:p>
            <a:r>
              <a:rPr lang="en-US" dirty="0"/>
              <a:t>La gestione della sicurezza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Contenuti</a:t>
            </a:r>
          </a:p>
        </p:txBody>
      </p:sp>
    </p:spTree>
    <p:extLst>
      <p:ext uri="{BB962C8B-B14F-4D97-AF65-F5344CB8AC3E}">
        <p14:creationId xmlns:p14="http://schemas.microsoft.com/office/powerpoint/2010/main" val="27776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680520" cy="3134377"/>
          </a:xfrm>
        </p:spPr>
        <p:txBody>
          <a:bodyPr/>
          <a:lstStyle/>
          <a:p>
            <a:r>
              <a:rPr lang="en-US" sz="1800" dirty="0"/>
              <a:t>I </a:t>
            </a:r>
            <a:r>
              <a:rPr lang="en-US" sz="1800" dirty="0" err="1"/>
              <a:t>dati</a:t>
            </a:r>
            <a:r>
              <a:rPr lang="en-US" sz="1800" dirty="0"/>
              <a:t> di </a:t>
            </a:r>
            <a:r>
              <a:rPr lang="en-US" sz="1800" dirty="0" err="1"/>
              <a:t>utilizzo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r>
              <a:rPr lang="en-US" sz="1800" dirty="0"/>
              <a:t> </a:t>
            </a:r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essere</a:t>
            </a:r>
            <a:r>
              <a:rPr lang="en-US" sz="1800" dirty="0"/>
              <a:t> </a:t>
            </a:r>
            <a:r>
              <a:rPr lang="en-US" sz="1800" dirty="0" err="1"/>
              <a:t>visualizzati</a:t>
            </a:r>
            <a:r>
              <a:rPr lang="en-US" sz="1800" dirty="0"/>
              <a:t> </a:t>
            </a:r>
            <a:r>
              <a:rPr lang="en-US" sz="1800" dirty="0" err="1"/>
              <a:t>utilizzando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serie</a:t>
            </a:r>
            <a:r>
              <a:rPr lang="en-US" sz="1800" dirty="0"/>
              <a:t> di reports </a:t>
            </a:r>
            <a:r>
              <a:rPr lang="en-US" sz="1800" dirty="0" err="1"/>
              <a:t>grafici</a:t>
            </a:r>
            <a:r>
              <a:rPr lang="en-US" sz="1800" dirty="0"/>
              <a:t> </a:t>
            </a:r>
            <a:r>
              <a:rPr lang="en-US" sz="1800" dirty="0" err="1"/>
              <a:t>già</a:t>
            </a:r>
            <a:r>
              <a:rPr lang="en-US" sz="1800" dirty="0"/>
              <a:t> </a:t>
            </a:r>
            <a:r>
              <a:rPr lang="en-US" sz="1800" dirty="0" err="1"/>
              <a:t>integrati</a:t>
            </a:r>
            <a:r>
              <a:rPr lang="en-US" sz="1800" dirty="0"/>
              <a:t> </a:t>
            </a:r>
            <a:r>
              <a:rPr lang="en-US" sz="1800" dirty="0" err="1"/>
              <a:t>nella</a:t>
            </a:r>
            <a:r>
              <a:rPr lang="en-US" sz="1800" dirty="0"/>
              <a:t> </a:t>
            </a:r>
            <a:r>
              <a:rPr lang="en-US" sz="1800" dirty="0" err="1"/>
              <a:t>piattaforma</a:t>
            </a:r>
            <a:endParaRPr lang="en-US" sz="1800" dirty="0"/>
          </a:p>
          <a:p>
            <a:pPr lvl="1"/>
            <a:r>
              <a:rPr lang="en-US" sz="1600" dirty="0"/>
              <a:t>60 report </a:t>
            </a:r>
            <a:r>
              <a:rPr lang="en-US" sz="1600" dirty="0" err="1"/>
              <a:t>disponibili</a:t>
            </a:r>
            <a:r>
              <a:rPr lang="en-US" sz="1600" dirty="0"/>
              <a:t> con </a:t>
            </a:r>
            <a:r>
              <a:rPr lang="en-US" sz="1600" dirty="0" err="1"/>
              <a:t>generazione</a:t>
            </a:r>
            <a:r>
              <a:rPr lang="en-US" sz="1600" dirty="0"/>
              <a:t> </a:t>
            </a:r>
            <a:r>
              <a:rPr lang="en-US" sz="1600" dirty="0" err="1"/>
              <a:t>programmabile</a:t>
            </a:r>
            <a:r>
              <a:rPr lang="en-US" sz="1600" dirty="0"/>
              <a:t> e </a:t>
            </a:r>
            <a:r>
              <a:rPr lang="en-US" sz="1600" dirty="0" err="1"/>
              <a:t>ricorrente</a:t>
            </a:r>
            <a:endParaRPr lang="en-US" sz="1600" dirty="0"/>
          </a:p>
          <a:p>
            <a:pPr lvl="1"/>
            <a:r>
              <a:rPr lang="en-US" sz="1600" dirty="0" err="1"/>
              <a:t>Esportazione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dati</a:t>
            </a:r>
            <a:r>
              <a:rPr lang="en-US" sz="1600" dirty="0"/>
              <a:t> in </a:t>
            </a:r>
            <a:r>
              <a:rPr lang="en-US" sz="1600" dirty="0" err="1"/>
              <a:t>numerosi</a:t>
            </a:r>
            <a:r>
              <a:rPr lang="en-US" sz="1600" dirty="0"/>
              <a:t> </a:t>
            </a:r>
            <a:r>
              <a:rPr lang="en-US" sz="1600" dirty="0" err="1"/>
              <a:t>formati</a:t>
            </a:r>
            <a:r>
              <a:rPr lang="en-US" sz="1600" dirty="0"/>
              <a:t> </a:t>
            </a:r>
            <a:r>
              <a:rPr lang="en-US" sz="1600" dirty="0" err="1"/>
              <a:t>inclusi</a:t>
            </a:r>
            <a:r>
              <a:rPr lang="en-US" sz="1600" dirty="0"/>
              <a:t> XML e CSV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Sistema integrato per il controllo e contabilità dei costi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40" y="1059582"/>
            <a:ext cx="2532969" cy="3579862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14144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03497" y="995392"/>
            <a:ext cx="5108251" cy="4734525"/>
          </a:xfrm>
        </p:spPr>
        <p:txBody>
          <a:bodyPr/>
          <a:lstStyle/>
          <a:p>
            <a:r>
              <a:rPr lang="en-US" sz="1800" dirty="0" err="1"/>
              <a:t>Differenti</a:t>
            </a:r>
            <a:r>
              <a:rPr lang="en-US" sz="1800" dirty="0"/>
              <a:t> </a:t>
            </a:r>
            <a:r>
              <a:rPr lang="en-US" sz="1800" dirty="0" err="1"/>
              <a:t>profili</a:t>
            </a:r>
            <a:r>
              <a:rPr lang="en-US" sz="1800" dirty="0"/>
              <a:t> </a:t>
            </a:r>
            <a:r>
              <a:rPr lang="en-US" sz="1800" dirty="0" err="1"/>
              <a:t>prezzi</a:t>
            </a:r>
            <a:r>
              <a:rPr lang="en-US" sz="1800" dirty="0"/>
              <a:t> </a:t>
            </a:r>
            <a:r>
              <a:rPr lang="en-US" sz="1800" dirty="0" err="1"/>
              <a:t>permettono</a:t>
            </a:r>
            <a:r>
              <a:rPr lang="en-US" sz="1800" dirty="0"/>
              <a:t> </a:t>
            </a:r>
            <a:r>
              <a:rPr lang="en-US" sz="1800" dirty="0" err="1"/>
              <a:t>differenti</a:t>
            </a:r>
            <a:r>
              <a:rPr lang="en-US" sz="1800" dirty="0"/>
              <a:t> </a:t>
            </a:r>
            <a:r>
              <a:rPr lang="en-US" sz="1800" dirty="0" err="1"/>
              <a:t>addebiti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costi</a:t>
            </a:r>
            <a:r>
              <a:rPr lang="en-US" sz="1800" dirty="0"/>
              <a:t>, ad </a:t>
            </a:r>
            <a:r>
              <a:rPr lang="en-US" sz="1800" dirty="0" err="1"/>
              <a:t>esempio</a:t>
            </a:r>
            <a:r>
              <a:rPr lang="en-US" sz="1800" dirty="0"/>
              <a:t>:</a:t>
            </a:r>
          </a:p>
          <a:p>
            <a:pPr lvl="1"/>
            <a:r>
              <a:rPr lang="en-US" sz="1600" dirty="0" err="1"/>
              <a:t>Stampe</a:t>
            </a:r>
            <a:r>
              <a:rPr lang="en-US" sz="1600" dirty="0"/>
              <a:t> </a:t>
            </a:r>
            <a:r>
              <a:rPr lang="en-US" sz="1600" dirty="0" err="1"/>
              <a:t>Colore</a:t>
            </a:r>
            <a:r>
              <a:rPr lang="en-US" sz="1600" dirty="0"/>
              <a:t> e </a:t>
            </a:r>
            <a:r>
              <a:rPr lang="en-US" sz="1600" dirty="0" err="1"/>
              <a:t>bianco</a:t>
            </a:r>
            <a:r>
              <a:rPr lang="en-US" sz="1600" dirty="0"/>
              <a:t>/</a:t>
            </a:r>
            <a:r>
              <a:rPr lang="en-US" sz="1600" dirty="0" err="1"/>
              <a:t>nero</a:t>
            </a:r>
            <a:endParaRPr lang="en-US" sz="1600" dirty="0"/>
          </a:p>
          <a:p>
            <a:pPr lvl="1"/>
            <a:r>
              <a:rPr lang="en-US" sz="1600" dirty="0" err="1"/>
              <a:t>Dimensioni</a:t>
            </a:r>
            <a:r>
              <a:rPr lang="en-US" sz="1600" dirty="0"/>
              <a:t> </a:t>
            </a:r>
            <a:r>
              <a:rPr lang="en-US" sz="1600" dirty="0" err="1"/>
              <a:t>pagina</a:t>
            </a:r>
            <a:r>
              <a:rPr lang="en-US" sz="1600" dirty="0"/>
              <a:t> e </a:t>
            </a:r>
            <a:r>
              <a:rPr lang="en-US" sz="1600" dirty="0" err="1"/>
              <a:t>cassetti</a:t>
            </a:r>
            <a:r>
              <a:rPr lang="en-US" sz="1600" dirty="0"/>
              <a:t> carta  </a:t>
            </a:r>
          </a:p>
          <a:p>
            <a:pPr lvl="1"/>
            <a:r>
              <a:rPr lang="en-US" sz="1600" dirty="0"/>
              <a:t>Stampa </a:t>
            </a:r>
            <a:r>
              <a:rPr lang="en-US" sz="1600" dirty="0" err="1"/>
              <a:t>fronte</a:t>
            </a:r>
            <a:r>
              <a:rPr lang="en-US" sz="1600" dirty="0"/>
              <a:t>/retro</a:t>
            </a:r>
          </a:p>
          <a:p>
            <a:pPr lvl="1"/>
            <a:r>
              <a:rPr lang="en-US" sz="1600" dirty="0" err="1"/>
              <a:t>Opzioni</a:t>
            </a:r>
            <a:r>
              <a:rPr lang="en-US" sz="1600" dirty="0"/>
              <a:t> di </a:t>
            </a:r>
            <a:r>
              <a:rPr lang="en-US" sz="1600" dirty="0" err="1"/>
              <a:t>finitura</a:t>
            </a:r>
            <a:r>
              <a:rPr lang="en-US" sz="1600" dirty="0"/>
              <a:t> (</a:t>
            </a:r>
            <a:r>
              <a:rPr lang="en-US" sz="1600" dirty="0" err="1"/>
              <a:t>pinzatura</a:t>
            </a:r>
            <a:r>
              <a:rPr lang="en-US" sz="1600" dirty="0"/>
              <a:t>, </a:t>
            </a:r>
            <a:r>
              <a:rPr lang="en-US" sz="1600" dirty="0" err="1"/>
              <a:t>foratura</a:t>
            </a:r>
            <a:r>
              <a:rPr lang="en-US" sz="1600" dirty="0"/>
              <a:t>, booklet, </a:t>
            </a:r>
            <a:r>
              <a:rPr lang="en-US" sz="1600" dirty="0" err="1"/>
              <a:t>ecc</a:t>
            </a:r>
            <a:r>
              <a:rPr lang="en-US" sz="1600" dirty="0"/>
              <a:t>.)</a:t>
            </a:r>
          </a:p>
          <a:p>
            <a:r>
              <a:rPr lang="en-US" sz="1800" dirty="0"/>
              <a:t>Al </a:t>
            </a:r>
            <a:r>
              <a:rPr lang="en-US" sz="1800" dirty="0" err="1"/>
              <a:t>medesimo</a:t>
            </a:r>
            <a:r>
              <a:rPr lang="en-US" sz="1800" dirty="0"/>
              <a:t> </a:t>
            </a:r>
            <a:r>
              <a:rPr lang="en-US" sz="1800" dirty="0" err="1"/>
              <a:t>lavoro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essere</a:t>
            </a:r>
            <a:r>
              <a:rPr lang="en-US" sz="1800" dirty="0"/>
              <a:t> </a:t>
            </a:r>
            <a:r>
              <a:rPr lang="en-US" sz="1800" dirty="0" err="1"/>
              <a:t>applicati</a:t>
            </a:r>
            <a:r>
              <a:rPr lang="en-US" sz="1800" dirty="0"/>
              <a:t> </a:t>
            </a:r>
            <a:r>
              <a:rPr lang="en-US" sz="1800" dirty="0" err="1"/>
              <a:t>fino</a:t>
            </a:r>
            <a:r>
              <a:rPr lang="en-US" sz="1800" dirty="0"/>
              <a:t> a 4 </a:t>
            </a:r>
            <a:r>
              <a:rPr lang="en-US" sz="1800" dirty="0" err="1"/>
              <a:t>differenti</a:t>
            </a:r>
            <a:r>
              <a:rPr lang="en-US" sz="1800" dirty="0"/>
              <a:t> </a:t>
            </a:r>
            <a:r>
              <a:rPr lang="en-US" sz="1800" dirty="0" err="1"/>
              <a:t>modalità</a:t>
            </a:r>
            <a:r>
              <a:rPr lang="en-US" sz="1800" dirty="0"/>
              <a:t> di </a:t>
            </a:r>
            <a:r>
              <a:rPr lang="en-US" sz="1800" dirty="0" err="1"/>
              <a:t>calcolo</a:t>
            </a:r>
            <a:r>
              <a:rPr lang="en-US" sz="1800" dirty="0"/>
              <a:t> del </a:t>
            </a:r>
            <a:r>
              <a:rPr lang="en-US" sz="1800" dirty="0" err="1"/>
              <a:t>costo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Sistema integrato per il controllo e contabilità dei costi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35646"/>
            <a:ext cx="3465018" cy="1727009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370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896544" cy="3134377"/>
          </a:xfrm>
        </p:spPr>
        <p:txBody>
          <a:bodyPr/>
          <a:lstStyle/>
          <a:p>
            <a:r>
              <a:rPr lang="en-US" sz="1800" dirty="0" err="1"/>
              <a:t>Ridurre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consumo</a:t>
            </a:r>
            <a:r>
              <a:rPr lang="en-US" sz="1800" dirty="0"/>
              <a:t> di carta e </a:t>
            </a:r>
            <a:r>
              <a:rPr lang="en-US" sz="1800" dirty="0" err="1"/>
              <a:t>risparmiare</a:t>
            </a:r>
            <a:r>
              <a:rPr lang="en-US" sz="1800" dirty="0"/>
              <a:t> sui </a:t>
            </a:r>
            <a:r>
              <a:rPr lang="en-US" sz="1800" dirty="0" err="1"/>
              <a:t>costi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endParaRPr lang="en-US" sz="1800" dirty="0"/>
          </a:p>
          <a:p>
            <a:pPr lvl="1"/>
            <a:r>
              <a:rPr lang="en-US" sz="1600" dirty="0" err="1"/>
              <a:t>Forzare</a:t>
            </a:r>
            <a:r>
              <a:rPr lang="en-US" sz="1600" dirty="0"/>
              <a:t> </a:t>
            </a:r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utenti</a:t>
            </a:r>
            <a:r>
              <a:rPr lang="en-US" sz="1600" dirty="0"/>
              <a:t> a </a:t>
            </a:r>
            <a:r>
              <a:rPr lang="en-US" sz="1600" dirty="0" err="1"/>
              <a:t>stampare</a:t>
            </a:r>
            <a:r>
              <a:rPr lang="en-US" sz="1600" dirty="0"/>
              <a:t> in </a:t>
            </a:r>
            <a:r>
              <a:rPr lang="en-US" sz="1600" dirty="0" err="1"/>
              <a:t>fronte</a:t>
            </a:r>
            <a:r>
              <a:rPr lang="en-US" sz="1600" dirty="0"/>
              <a:t>/retro</a:t>
            </a:r>
          </a:p>
          <a:p>
            <a:pPr lvl="1"/>
            <a:r>
              <a:rPr lang="en-US" sz="1600" dirty="0" err="1"/>
              <a:t>Cancellare</a:t>
            </a:r>
            <a:r>
              <a:rPr lang="en-US" sz="1600" dirty="0"/>
              <a:t> i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non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stati</a:t>
            </a:r>
            <a:r>
              <a:rPr lang="en-US" sz="1600" dirty="0"/>
              <a:t> </a:t>
            </a:r>
            <a:r>
              <a:rPr lang="en-US" sz="1600" dirty="0" err="1"/>
              <a:t>rilasciati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tempo </a:t>
            </a:r>
            <a:r>
              <a:rPr lang="en-US" sz="1600" dirty="0" err="1"/>
              <a:t>definito</a:t>
            </a:r>
            <a:endParaRPr lang="en-US" sz="1600" dirty="0"/>
          </a:p>
          <a:p>
            <a:pPr lvl="1"/>
            <a:r>
              <a:rPr lang="en-US" sz="1600" dirty="0" err="1"/>
              <a:t>Reindirizzare</a:t>
            </a:r>
            <a:r>
              <a:rPr lang="en-US" sz="1600" dirty="0"/>
              <a:t> i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dalle</a:t>
            </a:r>
            <a:r>
              <a:rPr lang="en-US" sz="1600" dirty="0"/>
              <a:t> </a:t>
            </a:r>
            <a:r>
              <a:rPr lang="en-US" sz="1600" dirty="0" err="1"/>
              <a:t>stampanti</a:t>
            </a:r>
            <a:r>
              <a:rPr lang="en-US" sz="1600" dirty="0"/>
              <a:t> laser </a:t>
            </a:r>
            <a:r>
              <a:rPr lang="en-US" sz="1600" dirty="0" err="1"/>
              <a:t>alle</a:t>
            </a:r>
            <a:r>
              <a:rPr lang="en-US" sz="1600" dirty="0"/>
              <a:t> MFD secondo </a:t>
            </a:r>
            <a:r>
              <a:rPr lang="en-US" sz="1600" dirty="0" err="1"/>
              <a:t>regole</a:t>
            </a:r>
            <a:r>
              <a:rPr lang="en-US" sz="1600" dirty="0"/>
              <a:t> definite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Sistema integrato per il controllo e contabilità dei costi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40" y="1059582"/>
            <a:ext cx="2532969" cy="3579861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33523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061" y="1283460"/>
            <a:ext cx="3552394" cy="1998222"/>
          </a:xfrm>
          <a:prstGeom prst="rect">
            <a:avLst/>
          </a:prstGeom>
          <a:noFill/>
          <a:ln>
            <a:solidFill>
              <a:srgbClr val="A7A9AC"/>
            </a:solidFill>
          </a:ln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Facile </a:t>
            </a:r>
            <a:r>
              <a:rPr lang="en-US" sz="1800" dirty="0" err="1"/>
              <a:t>integrazione</a:t>
            </a:r>
            <a:r>
              <a:rPr lang="en-US" sz="1800" dirty="0"/>
              <a:t> con le </a:t>
            </a:r>
            <a:r>
              <a:rPr lang="en-US" sz="1800" dirty="0" err="1"/>
              <a:t>applicazioni</a:t>
            </a:r>
            <a:r>
              <a:rPr lang="en-US" sz="1800" dirty="0"/>
              <a:t> di Business Intelligent Systems </a:t>
            </a:r>
          </a:p>
          <a:p>
            <a:r>
              <a:rPr lang="en-US" sz="1800" dirty="0"/>
              <a:t>Templates </a:t>
            </a:r>
            <a:r>
              <a:rPr lang="en-US" sz="1800" dirty="0" err="1"/>
              <a:t>disponibili</a:t>
            </a:r>
            <a:r>
              <a:rPr lang="en-US" sz="1800" dirty="0"/>
              <a:t> per</a:t>
            </a:r>
          </a:p>
          <a:p>
            <a:pPr lvl="1"/>
            <a:r>
              <a:rPr lang="en-US" sz="1600" dirty="0"/>
              <a:t>Qlik Sense®</a:t>
            </a:r>
          </a:p>
          <a:p>
            <a:pPr lvl="1"/>
            <a:r>
              <a:rPr lang="en-US" sz="1600" dirty="0"/>
              <a:t>Microsoft Power </a:t>
            </a:r>
            <a:r>
              <a:rPr lang="en-GB" sz="1600" dirty="0"/>
              <a:t>BI™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Sistema integrato per il controllo e contabilità dei costi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589753"/>
            <a:ext cx="3552393" cy="1998221"/>
          </a:xfrm>
          <a:prstGeom prst="rect">
            <a:avLst/>
          </a:prstGeom>
          <a:noFill/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17184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essere</a:t>
            </a:r>
            <a:r>
              <a:rPr lang="en-US" sz="1800" dirty="0"/>
              <a:t> </a:t>
            </a:r>
            <a:r>
              <a:rPr lang="en-US" sz="1800" dirty="0" err="1"/>
              <a:t>assegnati</a:t>
            </a:r>
            <a:r>
              <a:rPr lang="en-US" sz="1800" dirty="0"/>
              <a:t> budget ad </a:t>
            </a:r>
            <a:r>
              <a:rPr lang="en-US" sz="1800" dirty="0" err="1"/>
              <a:t>utenti</a:t>
            </a:r>
            <a:r>
              <a:rPr lang="en-US" sz="1800" dirty="0"/>
              <a:t>, </a:t>
            </a:r>
            <a:r>
              <a:rPr lang="en-US" sz="1800" dirty="0" err="1"/>
              <a:t>gruppi</a:t>
            </a:r>
            <a:r>
              <a:rPr lang="en-US" sz="1800" dirty="0"/>
              <a:t> e </a:t>
            </a:r>
            <a:r>
              <a:rPr lang="en-US" sz="1800" dirty="0" err="1"/>
              <a:t>centri</a:t>
            </a:r>
            <a:r>
              <a:rPr lang="en-US" sz="1800" dirty="0"/>
              <a:t> di </a:t>
            </a:r>
            <a:r>
              <a:rPr lang="en-US" sz="1800" dirty="0" err="1"/>
              <a:t>costo</a:t>
            </a:r>
            <a:r>
              <a:rPr lang="en-US" sz="1800" dirty="0"/>
              <a:t> </a:t>
            </a:r>
            <a:r>
              <a:rPr lang="en-US" sz="1800" dirty="0" err="1"/>
              <a:t>definendo</a:t>
            </a:r>
            <a:r>
              <a:rPr lang="en-US" sz="1800" dirty="0"/>
              <a:t> le relative </a:t>
            </a:r>
            <a:r>
              <a:rPr lang="en-US" sz="1800" dirty="0" err="1"/>
              <a:t>limitazioni</a:t>
            </a:r>
            <a:r>
              <a:rPr lang="en-US" sz="1800" dirty="0"/>
              <a:t>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stampa</a:t>
            </a:r>
            <a:r>
              <a:rPr lang="en-US" sz="1800" dirty="0"/>
              <a:t> al </a:t>
            </a:r>
            <a:r>
              <a:rPr lang="en-US" sz="1800" dirty="0" err="1"/>
              <a:t>raggiungimento</a:t>
            </a:r>
            <a:r>
              <a:rPr lang="en-US" sz="1800" dirty="0"/>
              <a:t> e </a:t>
            </a:r>
            <a:r>
              <a:rPr lang="en-US" sz="1800" dirty="0" err="1"/>
              <a:t>superamento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soglie</a:t>
            </a:r>
            <a:r>
              <a:rPr lang="en-US" sz="1800" dirty="0"/>
              <a:t> definite</a:t>
            </a:r>
          </a:p>
          <a:p>
            <a:r>
              <a:rPr lang="en-US" sz="1800" dirty="0" err="1"/>
              <a:t>Ricarica</a:t>
            </a:r>
            <a:r>
              <a:rPr lang="en-US" sz="1800" dirty="0"/>
              <a:t> </a:t>
            </a:r>
            <a:r>
              <a:rPr lang="en-US" sz="1800" dirty="0" err="1"/>
              <a:t>automatica</a:t>
            </a:r>
            <a:r>
              <a:rPr lang="en-US" sz="1800" dirty="0"/>
              <a:t> del </a:t>
            </a:r>
            <a:r>
              <a:rPr lang="en-US" sz="1800" dirty="0" err="1"/>
              <a:t>credito</a:t>
            </a:r>
            <a:r>
              <a:rPr lang="en-US" sz="1800" dirty="0"/>
              <a:t> </a:t>
            </a:r>
            <a:r>
              <a:rPr lang="en-US" sz="1800" dirty="0" err="1"/>
              <a:t>utilizzando</a:t>
            </a:r>
            <a:r>
              <a:rPr lang="en-US" sz="1800" dirty="0"/>
              <a:t> i </a:t>
            </a:r>
            <a:r>
              <a:rPr lang="en-US" sz="1800" dirty="0" err="1"/>
              <a:t>sistemi</a:t>
            </a:r>
            <a:r>
              <a:rPr lang="en-US" sz="1800" dirty="0"/>
              <a:t> di </a:t>
            </a:r>
            <a:r>
              <a:rPr lang="en-US" sz="1800" dirty="0" err="1"/>
              <a:t>pagamento</a:t>
            </a:r>
            <a:r>
              <a:rPr lang="en-US" sz="1800" dirty="0"/>
              <a:t> via internet come ad </a:t>
            </a:r>
            <a:r>
              <a:rPr lang="en-US" sz="1800" dirty="0" err="1"/>
              <a:t>esempio</a:t>
            </a:r>
            <a:r>
              <a:rPr lang="en-US" sz="1800" dirty="0"/>
              <a:t> PayPal e WorldPay</a:t>
            </a:r>
          </a:p>
          <a:p>
            <a:r>
              <a:rPr lang="en-US" sz="1800" dirty="0" err="1"/>
              <a:t>Possibilità</a:t>
            </a:r>
            <a:r>
              <a:rPr lang="en-US" sz="1800" dirty="0"/>
              <a:t> di </a:t>
            </a:r>
            <a:r>
              <a:rPr lang="en-US" sz="1800" dirty="0" err="1"/>
              <a:t>ricarica</a:t>
            </a:r>
            <a:r>
              <a:rPr lang="en-US" sz="1800" dirty="0"/>
              <a:t> </a:t>
            </a:r>
            <a:r>
              <a:rPr lang="en-US" sz="1800" dirty="0" err="1"/>
              <a:t>manuale</a:t>
            </a:r>
            <a:r>
              <a:rPr lang="en-US" sz="1800" dirty="0"/>
              <a:t> per </a:t>
            </a:r>
            <a:r>
              <a:rPr lang="en-US" sz="1800" dirty="0" err="1"/>
              <a:t>singolo</a:t>
            </a:r>
            <a:r>
              <a:rPr lang="en-US" sz="1800" dirty="0"/>
              <a:t> </a:t>
            </a:r>
            <a:r>
              <a:rPr lang="en-US" sz="1800" dirty="0" err="1"/>
              <a:t>utente</a:t>
            </a: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gestione</a:t>
            </a:r>
            <a:r>
              <a:rPr lang="en-US" dirty="0"/>
              <a:t> del budget</a:t>
            </a:r>
          </a:p>
        </p:txBody>
      </p:sp>
    </p:spTree>
    <p:extLst>
      <p:ext uri="{BB962C8B-B14F-4D97-AF65-F5344CB8AC3E}">
        <p14:creationId xmlns:p14="http://schemas.microsoft.com/office/powerpoint/2010/main" val="424621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108731"/>
            <a:ext cx="4392488" cy="3134377"/>
          </a:xfrm>
        </p:spPr>
        <p:txBody>
          <a:bodyPr/>
          <a:lstStyle/>
          <a:p>
            <a:r>
              <a:rPr lang="en-US" sz="1800" dirty="0" err="1"/>
              <a:t>Reindirizzamento</a:t>
            </a:r>
            <a:r>
              <a:rPr lang="en-US" sz="1800" dirty="0"/>
              <a:t> </a:t>
            </a:r>
            <a:r>
              <a:rPr lang="en-US" sz="1800" dirty="0" err="1"/>
              <a:t>automatico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voluminosi</a:t>
            </a:r>
            <a:r>
              <a:rPr lang="en-US" sz="1800" dirty="0"/>
              <a:t> verso i </a:t>
            </a:r>
            <a:r>
              <a:rPr lang="en-US" sz="1800" dirty="0" err="1"/>
              <a:t>dispositivi</a:t>
            </a:r>
            <a:r>
              <a:rPr lang="en-US" sz="1800" dirty="0"/>
              <a:t> MFP </a:t>
            </a:r>
            <a:r>
              <a:rPr lang="en-US" sz="1800" dirty="0" err="1"/>
              <a:t>più</a:t>
            </a:r>
            <a:r>
              <a:rPr lang="en-US" sz="1800" dirty="0"/>
              <a:t> </a:t>
            </a:r>
            <a:r>
              <a:rPr lang="en-US" sz="1800" dirty="0" err="1"/>
              <a:t>economici</a:t>
            </a:r>
            <a:r>
              <a:rPr lang="en-US" sz="1800" dirty="0"/>
              <a:t> e </a:t>
            </a:r>
            <a:r>
              <a:rPr lang="en-US" sz="1800" dirty="0" err="1"/>
              <a:t>veloci</a:t>
            </a:r>
            <a:r>
              <a:rPr lang="en-US" sz="1800" dirty="0"/>
              <a:t> o verso 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centro</a:t>
            </a:r>
            <a:r>
              <a:rPr lang="en-US" sz="1800" dirty="0"/>
              <a:t> </a:t>
            </a:r>
            <a:r>
              <a:rPr lang="en-US" sz="1800" dirty="0" err="1"/>
              <a:t>stampa</a:t>
            </a:r>
            <a:endParaRPr lang="en-US" sz="1800" dirty="0"/>
          </a:p>
          <a:p>
            <a:r>
              <a:rPr lang="en-US" sz="1800" dirty="0" err="1"/>
              <a:t>Impostazioni</a:t>
            </a:r>
            <a:r>
              <a:rPr lang="en-US" sz="1800" dirty="0"/>
              <a:t> di </a:t>
            </a:r>
            <a:r>
              <a:rPr lang="en-US" sz="1800" dirty="0" err="1"/>
              <a:t>finitura</a:t>
            </a:r>
            <a:r>
              <a:rPr lang="en-US" sz="1800" dirty="0"/>
              <a:t> </a:t>
            </a:r>
            <a:r>
              <a:rPr lang="en-US" sz="1800" dirty="0" err="1"/>
              <a:t>basate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condizioni</a:t>
            </a:r>
            <a:r>
              <a:rPr lang="en-US" sz="1800" dirty="0"/>
              <a:t> definite, ad </a:t>
            </a:r>
            <a:r>
              <a:rPr lang="en-US" sz="1800" dirty="0" err="1"/>
              <a:t>esempio</a:t>
            </a:r>
            <a:r>
              <a:rPr lang="en-US" sz="1800" dirty="0"/>
              <a:t> </a:t>
            </a:r>
            <a:r>
              <a:rPr lang="en-US" sz="1800" dirty="0" err="1"/>
              <a:t>stampa</a:t>
            </a:r>
            <a:r>
              <a:rPr lang="en-US" sz="1800" dirty="0"/>
              <a:t> in </a:t>
            </a:r>
            <a:r>
              <a:rPr lang="en-US" sz="1800" dirty="0" err="1"/>
              <a:t>bianco</a:t>
            </a:r>
            <a:r>
              <a:rPr lang="en-US" sz="1800" dirty="0"/>
              <a:t>/</a:t>
            </a:r>
            <a:r>
              <a:rPr lang="en-US" sz="1800" dirty="0" err="1"/>
              <a:t>nero</a:t>
            </a:r>
            <a:r>
              <a:rPr lang="en-US" sz="1800" dirty="0"/>
              <a:t> e </a:t>
            </a:r>
            <a:r>
              <a:rPr lang="en-US" sz="1800" dirty="0" err="1"/>
              <a:t>fronte</a:t>
            </a:r>
            <a:r>
              <a:rPr lang="en-US" sz="1800" dirty="0"/>
              <a:t> retro </a:t>
            </a:r>
            <a:r>
              <a:rPr lang="en-US" sz="1800" dirty="0" err="1"/>
              <a:t>obbligata</a:t>
            </a:r>
            <a:r>
              <a:rPr lang="en-US" sz="1800" dirty="0"/>
              <a:t> per le email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Creare</a:t>
            </a:r>
            <a:r>
              <a:rPr lang="en-US" dirty="0"/>
              <a:t> </a:t>
            </a:r>
            <a:r>
              <a:rPr lang="en-US" dirty="0" err="1"/>
              <a:t>regole</a:t>
            </a:r>
            <a:r>
              <a:rPr lang="en-US" dirty="0"/>
              <a:t> </a:t>
            </a:r>
            <a:r>
              <a:rPr lang="en-US" dirty="0" err="1"/>
              <a:t>intelligenti</a:t>
            </a:r>
            <a:r>
              <a:rPr lang="en-US" dirty="0"/>
              <a:t> di </a:t>
            </a:r>
            <a:r>
              <a:rPr lang="en-US" dirty="0" err="1"/>
              <a:t>reindirizzamento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lum bright="2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7614"/>
            <a:ext cx="3750460" cy="2146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21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131590"/>
            <a:ext cx="4536504" cy="4011910"/>
          </a:xfrm>
        </p:spPr>
        <p:txBody>
          <a:bodyPr/>
          <a:lstStyle/>
          <a:p>
            <a:r>
              <a:rPr lang="en-US" sz="1800" dirty="0" err="1"/>
              <a:t>Motivare</a:t>
            </a:r>
            <a:r>
              <a:rPr lang="en-US" sz="1800" dirty="0"/>
              <a:t> </a:t>
            </a:r>
            <a:r>
              <a:rPr lang="en-US" sz="1800" dirty="0" err="1"/>
              <a:t>l’utente</a:t>
            </a:r>
            <a:r>
              <a:rPr lang="en-US" sz="1800" dirty="0"/>
              <a:t> ad </a:t>
            </a:r>
            <a:r>
              <a:rPr lang="en-US" sz="1800" dirty="0" err="1"/>
              <a:t>indirizzare</a:t>
            </a:r>
            <a:r>
              <a:rPr lang="en-US" sz="1800" dirty="0"/>
              <a:t> i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voluminosi</a:t>
            </a:r>
            <a:r>
              <a:rPr lang="en-US" sz="1800" dirty="0"/>
              <a:t> verso la coda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r>
              <a:rPr lang="en-US" sz="1800" dirty="0"/>
              <a:t> </a:t>
            </a:r>
            <a:r>
              <a:rPr lang="en-US" sz="1800" dirty="0" err="1"/>
              <a:t>piuttosto</a:t>
            </a:r>
            <a:r>
              <a:rPr lang="en-US" sz="1800" dirty="0"/>
              <a:t> </a:t>
            </a:r>
            <a:r>
              <a:rPr lang="en-US" sz="1800" dirty="0" err="1"/>
              <a:t>che</a:t>
            </a:r>
            <a:r>
              <a:rPr lang="en-US" sz="1800" dirty="0"/>
              <a:t> verso la </a:t>
            </a:r>
            <a:r>
              <a:rPr lang="en-US" sz="1800" dirty="0" err="1"/>
              <a:t>meno</a:t>
            </a:r>
            <a:r>
              <a:rPr lang="en-US" sz="1800" dirty="0"/>
              <a:t> </a:t>
            </a:r>
            <a:r>
              <a:rPr lang="en-US" sz="1800" dirty="0" err="1"/>
              <a:t>economica</a:t>
            </a:r>
            <a:r>
              <a:rPr lang="en-US" sz="1800" dirty="0"/>
              <a:t> </a:t>
            </a:r>
            <a:r>
              <a:rPr lang="en-US" sz="1800" dirty="0" err="1"/>
              <a:t>stampante</a:t>
            </a:r>
            <a:r>
              <a:rPr lang="en-US" sz="1800" dirty="0"/>
              <a:t> locale</a:t>
            </a:r>
          </a:p>
          <a:p>
            <a:r>
              <a:rPr lang="en-US" sz="1800" dirty="0" err="1"/>
              <a:t>Applicazione</a:t>
            </a:r>
            <a:r>
              <a:rPr lang="en-US" sz="1800" dirty="0"/>
              <a:t> di </a:t>
            </a:r>
            <a:r>
              <a:rPr lang="en-US" sz="1800" dirty="0" err="1"/>
              <a:t>regole</a:t>
            </a:r>
            <a:r>
              <a:rPr lang="en-US" sz="1800" dirty="0"/>
              <a:t> </a:t>
            </a:r>
            <a:r>
              <a:rPr lang="en-US" sz="1800" dirty="0" err="1"/>
              <a:t>speciali</a:t>
            </a:r>
            <a:r>
              <a:rPr lang="en-US" sz="1800" dirty="0"/>
              <a:t> a:</a:t>
            </a:r>
          </a:p>
          <a:p>
            <a:pPr lvl="1"/>
            <a:r>
              <a:rPr lang="en-US" sz="1600" dirty="0"/>
              <a:t>Determinate </a:t>
            </a:r>
            <a:r>
              <a:rPr lang="en-US" sz="1600" dirty="0" err="1"/>
              <a:t>stampanti</a:t>
            </a:r>
            <a:r>
              <a:rPr lang="en-US" sz="1600" dirty="0"/>
              <a:t>, </a:t>
            </a:r>
            <a:r>
              <a:rPr lang="en-US" sz="1600" dirty="0" err="1"/>
              <a:t>determinati</a:t>
            </a:r>
            <a:r>
              <a:rPr lang="en-US" sz="1600" dirty="0"/>
              <a:t> </a:t>
            </a:r>
            <a:r>
              <a:rPr lang="en-US" sz="1600" dirty="0" err="1"/>
              <a:t>utenti</a:t>
            </a:r>
            <a:r>
              <a:rPr lang="en-US" sz="1600" dirty="0"/>
              <a:t> o </a:t>
            </a:r>
            <a:r>
              <a:rPr lang="en-US" sz="1600" dirty="0" err="1"/>
              <a:t>gruppi</a:t>
            </a:r>
            <a:endParaRPr lang="en-US" sz="1600" dirty="0"/>
          </a:p>
          <a:p>
            <a:pPr lvl="1"/>
            <a:r>
              <a:rPr lang="en-US" sz="1600" dirty="0" err="1"/>
              <a:t>Regole</a:t>
            </a:r>
            <a:r>
              <a:rPr lang="en-US" sz="1600" dirty="0"/>
              <a:t> </a:t>
            </a:r>
            <a:r>
              <a:rPr lang="en-US" sz="1600" dirty="0" err="1"/>
              <a:t>differenti</a:t>
            </a:r>
            <a:r>
              <a:rPr lang="en-US" sz="1600" dirty="0"/>
              <a:t> </a:t>
            </a:r>
            <a:r>
              <a:rPr lang="en-US" sz="1600" dirty="0" err="1"/>
              <a:t>possono</a:t>
            </a:r>
            <a:r>
              <a:rPr lang="en-US" sz="1600" dirty="0"/>
              <a:t> </a:t>
            </a:r>
            <a:r>
              <a:rPr lang="en-US" sz="1600" dirty="0" err="1"/>
              <a:t>essere</a:t>
            </a:r>
            <a:r>
              <a:rPr lang="en-US" sz="1600" dirty="0"/>
              <a:t> applicate in base a </a:t>
            </a:r>
            <a:r>
              <a:rPr lang="en-US" sz="1600" dirty="0" err="1"/>
              <a:t>differenti</a:t>
            </a:r>
            <a:r>
              <a:rPr lang="en-US" sz="1600" dirty="0"/>
              <a:t> </a:t>
            </a:r>
            <a:r>
              <a:rPr lang="en-US" sz="1600" dirty="0" err="1"/>
              <a:t>orari</a:t>
            </a:r>
            <a:r>
              <a:rPr lang="en-US" sz="1600" dirty="0"/>
              <a:t> del </a:t>
            </a:r>
            <a:r>
              <a:rPr lang="en-US" sz="1600" dirty="0" err="1"/>
              <a:t>giorno</a:t>
            </a:r>
            <a:endParaRPr lang="en-US" sz="16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Creare regole intelligenti di </a:t>
            </a:r>
            <a:r>
              <a:rPr lang="it-IT" dirty="0" err="1"/>
              <a:t>reindirizzamento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853" y="1563638"/>
            <a:ext cx="3486853" cy="2170388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404778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5C59C5-AC50-4E4C-B91A-F1CAE8FD700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1800" dirty="0">
                <a:solidFill>
                  <a:srgbClr val="6D6E71"/>
                </a:solidFill>
                <a:latin typeface="Century Gothic" panose="020B0502020202020204" pitchFamily="34" charset="0"/>
              </a:rPr>
              <a:t>La stampa delegata consente a un utente (il delegante) di condividere tutti i propri lavori di stampa con utenti o gruppi selezionati (delegato).</a:t>
            </a:r>
          </a:p>
          <a:p>
            <a:pPr>
              <a:lnSpc>
                <a:spcPct val="100000"/>
              </a:lnSpc>
            </a:pPr>
            <a:r>
              <a:rPr lang="it-IT" sz="1800" dirty="0">
                <a:solidFill>
                  <a:srgbClr val="6D6E71"/>
                </a:solidFill>
                <a:latin typeface="Century Gothic" panose="020B0502020202020204" pitchFamily="34" charset="0"/>
              </a:rPr>
              <a:t>Gli utenti mantengono il controllo</a:t>
            </a:r>
          </a:p>
          <a:p>
            <a:pPr>
              <a:lnSpc>
                <a:spcPct val="100000"/>
              </a:lnSpc>
            </a:pPr>
            <a:r>
              <a:rPr lang="it-IT" sz="1800" dirty="0">
                <a:solidFill>
                  <a:srgbClr val="6D6E71"/>
                </a:solidFill>
                <a:latin typeface="Century Gothic" panose="020B0502020202020204" pitchFamily="34" charset="0"/>
              </a:rPr>
              <a:t>Le notifiche automatiche creano trasparenza</a:t>
            </a:r>
            <a:endParaRPr lang="x-none" sz="1800" dirty="0">
              <a:solidFill>
                <a:srgbClr val="6D6E7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69826-8109-4F0C-990E-AE906925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Stampa </a:t>
            </a:r>
            <a:r>
              <a:rPr lang="en-US" dirty="0" err="1"/>
              <a:t>Delegata</a:t>
            </a:r>
            <a:r>
              <a:rPr lang="en-US" dirty="0"/>
              <a:t> per </a:t>
            </a:r>
            <a:r>
              <a:rPr lang="en-US" dirty="0" err="1"/>
              <a:t>Utenti</a:t>
            </a:r>
            <a:r>
              <a:rPr lang="en-US" dirty="0"/>
              <a:t> e </a:t>
            </a:r>
            <a:r>
              <a:rPr lang="en-US" dirty="0" err="1"/>
              <a:t>Gruppi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71EC4-F5C3-4293-9C34-01D03835783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709818"/>
            <a:ext cx="2307716" cy="2664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05169-A79A-47D7-8E88-753A43AEB6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9742"/>
            <a:ext cx="4290496" cy="236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68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563638"/>
            <a:ext cx="4680520" cy="31343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 err="1"/>
              <a:t>Integrare</a:t>
            </a:r>
            <a:r>
              <a:rPr lang="en-US" sz="1800" dirty="0"/>
              <a:t> le </a:t>
            </a:r>
            <a:r>
              <a:rPr lang="en-US" sz="1800" dirty="0" err="1"/>
              <a:t>sedi</a:t>
            </a:r>
            <a:r>
              <a:rPr lang="en-US" sz="1800" dirty="0"/>
              <a:t> remote </a:t>
            </a:r>
            <a:r>
              <a:rPr lang="en-US" sz="1800" dirty="0" err="1"/>
              <a:t>aziendali</a:t>
            </a:r>
            <a:r>
              <a:rPr lang="en-US" sz="1800" dirty="0"/>
              <a:t> con uniFLOW </a:t>
            </a:r>
            <a:r>
              <a:rPr lang="en-US" sz="1800" dirty="0" err="1"/>
              <a:t>implementando</a:t>
            </a:r>
            <a:r>
              <a:rPr lang="en-US" sz="1800" dirty="0"/>
              <a:t> </a:t>
            </a:r>
            <a:r>
              <a:rPr lang="en-US" sz="1800" dirty="0" err="1"/>
              <a:t>l’uniFLOW</a:t>
            </a:r>
            <a:r>
              <a:rPr lang="en-US" sz="1800" dirty="0"/>
              <a:t> Remote Print Server</a:t>
            </a:r>
          </a:p>
          <a:p>
            <a:pPr lvl="1"/>
            <a:r>
              <a:rPr lang="en-US" sz="1600" dirty="0"/>
              <a:t>Le </a:t>
            </a:r>
            <a:r>
              <a:rPr lang="en-US" sz="1600" dirty="0" err="1"/>
              <a:t>principali</a:t>
            </a:r>
            <a:r>
              <a:rPr lang="en-US" sz="1600" dirty="0"/>
              <a:t> </a:t>
            </a:r>
            <a:r>
              <a:rPr lang="en-US" sz="1600" dirty="0" err="1"/>
              <a:t>funzionalità</a:t>
            </a:r>
            <a:r>
              <a:rPr lang="en-US" sz="1600" dirty="0"/>
              <a:t> di uniFLOW </a:t>
            </a:r>
            <a:r>
              <a:rPr lang="en-US" sz="1600" dirty="0" err="1"/>
              <a:t>sono</a:t>
            </a:r>
            <a:r>
              <a:rPr lang="en-US" sz="1600" dirty="0"/>
              <a:t> </a:t>
            </a:r>
            <a:r>
              <a:rPr lang="en-US" sz="1600" dirty="0" err="1"/>
              <a:t>mantenute</a:t>
            </a:r>
            <a:r>
              <a:rPr lang="en-US" sz="1600" dirty="0"/>
              <a:t> </a:t>
            </a:r>
            <a:r>
              <a:rPr lang="en-US" sz="1600" dirty="0" err="1"/>
              <a:t>nelle</a:t>
            </a:r>
            <a:r>
              <a:rPr lang="en-US" sz="1600" dirty="0"/>
              <a:t> </a:t>
            </a:r>
            <a:r>
              <a:rPr lang="en-US" sz="1600" dirty="0" err="1"/>
              <a:t>sedi</a:t>
            </a:r>
            <a:r>
              <a:rPr lang="en-US" sz="1600" dirty="0"/>
              <a:t> remote </a:t>
            </a:r>
            <a:r>
              <a:rPr lang="en-US" sz="1600" dirty="0" err="1"/>
              <a:t>anche</a:t>
            </a:r>
            <a:r>
              <a:rPr lang="en-US" sz="1600" dirty="0"/>
              <a:t> </a:t>
            </a:r>
            <a:r>
              <a:rPr lang="en-US" sz="1600" dirty="0" err="1"/>
              <a:t>nei</a:t>
            </a:r>
            <a:r>
              <a:rPr lang="en-US" sz="1600" dirty="0"/>
              <a:t> </a:t>
            </a:r>
            <a:r>
              <a:rPr lang="en-US" sz="1600" dirty="0" err="1"/>
              <a:t>casi</a:t>
            </a:r>
            <a:r>
              <a:rPr lang="en-US" sz="1600" dirty="0"/>
              <a:t> in cui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verifichi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disconnessione</a:t>
            </a:r>
            <a:r>
              <a:rPr lang="en-US" sz="1600" dirty="0"/>
              <a:t> con </a:t>
            </a:r>
            <a:r>
              <a:rPr lang="en-US" sz="1600" dirty="0" err="1"/>
              <a:t>il</a:t>
            </a:r>
            <a:r>
              <a:rPr lang="en-US" sz="1600" dirty="0"/>
              <a:t> Server </a:t>
            </a:r>
            <a:r>
              <a:rPr lang="en-US" sz="1600" dirty="0" err="1"/>
              <a:t>centrale</a:t>
            </a:r>
            <a:r>
              <a:rPr lang="en-US" sz="1600" dirty="0"/>
              <a:t> di uniFLOW </a:t>
            </a:r>
            <a:r>
              <a:rPr lang="en-US" sz="1600" dirty="0" err="1"/>
              <a:t>garantendo</a:t>
            </a:r>
            <a:r>
              <a:rPr lang="en-US" sz="1600" dirty="0"/>
              <a:t> </a:t>
            </a:r>
            <a:r>
              <a:rPr lang="en-US" sz="1600" dirty="0" err="1"/>
              <a:t>così</a:t>
            </a:r>
            <a:r>
              <a:rPr lang="en-US" sz="1600" dirty="0"/>
              <a:t> le </a:t>
            </a:r>
            <a:r>
              <a:rPr lang="en-US" sz="1600" dirty="0" err="1"/>
              <a:t>funzionalità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sicura</a:t>
            </a:r>
            <a:r>
              <a:rPr lang="en-US" sz="1600" dirty="0"/>
              <a:t> </a:t>
            </a:r>
            <a:r>
              <a:rPr lang="en-US" sz="1600" dirty="0" err="1"/>
              <a:t>aziendali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L’integrazione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sedi</a:t>
            </a:r>
            <a:r>
              <a:rPr lang="en-US" dirty="0"/>
              <a:t> remote – uniFLOW RPS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275606"/>
            <a:ext cx="28692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5040560" cy="31343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800" dirty="0"/>
              <a:t>CRQM (</a:t>
            </a:r>
            <a:r>
              <a:rPr lang="it-IT" sz="1800" dirty="0" err="1"/>
              <a:t>Collective</a:t>
            </a:r>
            <a:r>
              <a:rPr lang="it-IT" sz="1800" dirty="0"/>
              <a:t> Release Queue Management) permette agli utenti di stampare su qualsiasi coda protetta che appartiene ad un raggruppamento di server di stampa e di rilasciare i lavori da qualunque posizione all'interno del medesimo raggruppamento CRQM</a:t>
            </a:r>
          </a:p>
          <a:p>
            <a:pPr>
              <a:lnSpc>
                <a:spcPct val="100000"/>
              </a:lnSpc>
            </a:pPr>
            <a:r>
              <a:rPr lang="it-IT" sz="1800" dirty="0"/>
              <a:t>Le informazioni relative a tutti i lavori attivi risultano disponibili su ogni server di stampa dopo pochi istanti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L’integrazione delle sedi remote – uniFLOW RPS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51670"/>
            <a:ext cx="3177157" cy="188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5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7614"/>
            <a:ext cx="6963174" cy="2878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– Un unica piattaforma</a:t>
            </a:r>
          </a:p>
        </p:txBody>
      </p:sp>
    </p:spTree>
    <p:extLst>
      <p:ext uri="{BB962C8B-B14F-4D97-AF65-F5344CB8AC3E}">
        <p14:creationId xmlns:p14="http://schemas.microsoft.com/office/powerpoint/2010/main" val="25242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347614"/>
            <a:ext cx="5400600" cy="31343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800" dirty="0"/>
              <a:t>La funzionalità DRQM (Distributed Release Queue Management) consente la "portabilità illimitata" dei lavori di stampa di un utente identificato: il lavoro viene rilasciato "ovunque" l'utente decida di identificarsi</a:t>
            </a:r>
          </a:p>
          <a:p>
            <a:pPr>
              <a:lnSpc>
                <a:spcPct val="100000"/>
              </a:lnSpc>
            </a:pPr>
            <a:r>
              <a:rPr lang="it-IT" sz="1800" dirty="0"/>
              <a:t>La funzionalità DRQM è stata progettata per realizzare i seguenti obiettivi:</a:t>
            </a:r>
            <a:endParaRPr lang="en-US" sz="1800" dirty="0"/>
          </a:p>
          <a:p>
            <a:pPr lvl="1"/>
            <a:r>
              <a:rPr lang="it-IT" sz="1600" dirty="0"/>
              <a:t>Accesso veloce ai lavori di stampa</a:t>
            </a:r>
          </a:p>
          <a:p>
            <a:pPr lvl="1"/>
            <a:r>
              <a:rPr lang="en-US" sz="1600" dirty="0" err="1"/>
              <a:t>Ottimizzazione</a:t>
            </a:r>
            <a:r>
              <a:rPr lang="en-US" sz="1600" dirty="0"/>
              <a:t> </a:t>
            </a:r>
            <a:r>
              <a:rPr lang="en-US" sz="1600" dirty="0" err="1"/>
              <a:t>dell'uso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rete</a:t>
            </a:r>
          </a:p>
          <a:p>
            <a:pPr lvl="1"/>
            <a:r>
              <a:rPr lang="it-IT" sz="1600" dirty="0"/>
              <a:t>Funzionamento a prova di firewall</a:t>
            </a:r>
            <a:endParaRPr lang="en-US" sz="16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L’integrazione delle sedi remote – uniFLOW RPS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00" y="1983611"/>
            <a:ext cx="3196355" cy="18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83568" y="1203598"/>
            <a:ext cx="4824536" cy="3134377"/>
          </a:xfrm>
        </p:spPr>
        <p:txBody>
          <a:bodyPr/>
          <a:lstStyle/>
          <a:p>
            <a:r>
              <a:rPr lang="en-GB" sz="1800" dirty="0"/>
              <a:t>I </a:t>
            </a:r>
            <a:r>
              <a:rPr lang="en-GB" sz="1800" dirty="0" err="1"/>
              <a:t>lavori</a:t>
            </a:r>
            <a:r>
              <a:rPr lang="en-GB" sz="1800" dirty="0"/>
              <a:t> di </a:t>
            </a:r>
            <a:r>
              <a:rPr lang="en-GB" sz="1800" dirty="0" err="1"/>
              <a:t>stampa</a:t>
            </a:r>
            <a:r>
              <a:rPr lang="en-GB" sz="1800" dirty="0"/>
              <a:t> </a:t>
            </a:r>
            <a:r>
              <a:rPr lang="en-GB" sz="1800" dirty="0" err="1"/>
              <a:t>sono</a:t>
            </a:r>
            <a:r>
              <a:rPr lang="en-GB" sz="1800" dirty="0"/>
              <a:t> </a:t>
            </a:r>
            <a:r>
              <a:rPr lang="en-GB" sz="1800" dirty="0" err="1"/>
              <a:t>gestiti</a:t>
            </a:r>
            <a:r>
              <a:rPr lang="en-GB" sz="1800" dirty="0"/>
              <a:t> </a:t>
            </a:r>
            <a:r>
              <a:rPr lang="en-GB" sz="1800" dirty="0" err="1"/>
              <a:t>dall’uniFLOW</a:t>
            </a:r>
            <a:r>
              <a:rPr lang="en-GB" sz="1800" dirty="0"/>
              <a:t> SmartClient </a:t>
            </a:r>
            <a:r>
              <a:rPr lang="en-GB" sz="1800" dirty="0" err="1"/>
              <a:t>installato</a:t>
            </a:r>
            <a:r>
              <a:rPr lang="en-GB" sz="1800" dirty="0"/>
              <a:t> </a:t>
            </a:r>
            <a:r>
              <a:rPr lang="en-GB" sz="1800" dirty="0" err="1"/>
              <a:t>sul</a:t>
            </a:r>
            <a:r>
              <a:rPr lang="en-GB" sz="1800" dirty="0"/>
              <a:t> PC </a:t>
            </a:r>
            <a:r>
              <a:rPr lang="en-GB" sz="1800" dirty="0" err="1"/>
              <a:t>dell’utente</a:t>
            </a:r>
            <a:endParaRPr lang="en-GB" sz="1800" dirty="0"/>
          </a:p>
          <a:p>
            <a:pPr lvl="1"/>
            <a:r>
              <a:rPr lang="en-GB" sz="1600" dirty="0" err="1"/>
              <a:t>Riduzione</a:t>
            </a:r>
            <a:r>
              <a:rPr lang="en-GB" sz="1600" dirty="0"/>
              <a:t> </a:t>
            </a:r>
            <a:r>
              <a:rPr lang="en-GB" sz="1600" dirty="0" err="1"/>
              <a:t>dei</a:t>
            </a:r>
            <a:r>
              <a:rPr lang="en-GB" sz="1600" dirty="0"/>
              <a:t> print server </a:t>
            </a:r>
            <a:r>
              <a:rPr lang="en-GB" sz="1600" dirty="0" err="1"/>
              <a:t>remoti</a:t>
            </a:r>
            <a:endParaRPr lang="en-GB" sz="1600" dirty="0"/>
          </a:p>
          <a:p>
            <a:r>
              <a:rPr lang="en-GB" sz="1800" dirty="0"/>
              <a:t>I </a:t>
            </a:r>
            <a:r>
              <a:rPr lang="en-GB" sz="1800" dirty="0" err="1"/>
              <a:t>lavori</a:t>
            </a:r>
            <a:r>
              <a:rPr lang="en-GB" sz="1800" dirty="0"/>
              <a:t> di </a:t>
            </a:r>
            <a:r>
              <a:rPr lang="en-GB" sz="1800" dirty="0" err="1"/>
              <a:t>stampa</a:t>
            </a:r>
            <a:r>
              <a:rPr lang="en-GB" sz="1800" dirty="0"/>
              <a:t> </a:t>
            </a:r>
            <a:r>
              <a:rPr lang="en-GB" sz="1800" dirty="0" err="1"/>
              <a:t>possono</a:t>
            </a:r>
            <a:r>
              <a:rPr lang="en-GB" sz="1800" dirty="0"/>
              <a:t> </a:t>
            </a:r>
            <a:r>
              <a:rPr lang="en-GB" sz="1800" dirty="0" err="1"/>
              <a:t>essere</a:t>
            </a:r>
            <a:r>
              <a:rPr lang="en-GB" sz="1800" dirty="0"/>
              <a:t> </a:t>
            </a:r>
            <a:r>
              <a:rPr lang="en-GB" sz="1800" dirty="0" err="1"/>
              <a:t>accodati</a:t>
            </a:r>
            <a:r>
              <a:rPr lang="en-GB" sz="1800" dirty="0"/>
              <a:t> </a:t>
            </a:r>
            <a:r>
              <a:rPr lang="en-GB" sz="1800" dirty="0" err="1"/>
              <a:t>sul</a:t>
            </a:r>
            <a:r>
              <a:rPr lang="en-GB" sz="1800" dirty="0"/>
              <a:t> PC locale </a:t>
            </a:r>
            <a:r>
              <a:rPr lang="en-GB" sz="1800" dirty="0" err="1"/>
              <a:t>ed</a:t>
            </a:r>
            <a:r>
              <a:rPr lang="en-GB" sz="1800" dirty="0"/>
              <a:t> </a:t>
            </a:r>
            <a:r>
              <a:rPr lang="en-GB" sz="1800" dirty="0" err="1"/>
              <a:t>inviati</a:t>
            </a:r>
            <a:r>
              <a:rPr lang="en-GB" sz="1800" dirty="0"/>
              <a:t> </a:t>
            </a:r>
            <a:r>
              <a:rPr lang="en-GB" sz="1800" dirty="0" err="1"/>
              <a:t>direttamente</a:t>
            </a:r>
            <a:r>
              <a:rPr lang="en-GB" sz="1800" dirty="0"/>
              <a:t> </a:t>
            </a:r>
            <a:r>
              <a:rPr lang="en-GB" sz="1800" dirty="0" err="1"/>
              <a:t>alla</a:t>
            </a:r>
            <a:r>
              <a:rPr lang="en-GB" sz="1800" dirty="0"/>
              <a:t> MFD</a:t>
            </a:r>
          </a:p>
          <a:p>
            <a:pPr lvl="1"/>
            <a:r>
              <a:rPr lang="en-US" sz="1600" dirty="0" err="1"/>
              <a:t>Riduzione</a:t>
            </a:r>
            <a:r>
              <a:rPr lang="en-US" sz="1600" dirty="0"/>
              <a:t> del </a:t>
            </a:r>
            <a:r>
              <a:rPr lang="en-US" sz="1600" dirty="0" err="1"/>
              <a:t>traffico</a:t>
            </a:r>
            <a:r>
              <a:rPr lang="en-US" sz="1600" dirty="0"/>
              <a:t> di rete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L’integrazione delle sedi remote – </a:t>
            </a:r>
            <a:r>
              <a:rPr lang="en-US" dirty="0"/>
              <a:t>uniFLOW SmartClient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9662"/>
            <a:ext cx="3245851" cy="21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1489" y="1476433"/>
            <a:ext cx="4032448" cy="3134377"/>
          </a:xfrm>
        </p:spPr>
        <p:txBody>
          <a:bodyPr/>
          <a:lstStyle/>
          <a:p>
            <a:r>
              <a:rPr lang="en-US" sz="1800" dirty="0" err="1"/>
              <a:t>Utilizzo</a:t>
            </a:r>
            <a:r>
              <a:rPr lang="en-US" sz="1800" dirty="0"/>
              <a:t> di </a:t>
            </a:r>
            <a:r>
              <a:rPr lang="en-US" sz="1800" dirty="0" err="1"/>
              <a:t>unica</a:t>
            </a:r>
            <a:r>
              <a:rPr lang="en-US" sz="1800" dirty="0"/>
              <a:t> coda per </a:t>
            </a:r>
            <a:r>
              <a:rPr lang="en-US" sz="1800" dirty="0" err="1"/>
              <a:t>l’invio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al server CRQM </a:t>
            </a:r>
            <a:r>
              <a:rPr lang="en-US" sz="1800" dirty="0" err="1"/>
              <a:t>disponibile</a:t>
            </a:r>
            <a:endParaRPr lang="en-US" sz="1800" dirty="0"/>
          </a:p>
          <a:p>
            <a:pPr lvl="1"/>
            <a:r>
              <a:rPr lang="en-US" sz="1600" dirty="0" err="1"/>
              <a:t>Garantisce</a:t>
            </a:r>
            <a:r>
              <a:rPr lang="en-US" sz="1600" dirty="0"/>
              <a:t> la </a:t>
            </a:r>
            <a:r>
              <a:rPr lang="en-US" sz="1600" dirty="0" err="1"/>
              <a:t>costante</a:t>
            </a:r>
            <a:r>
              <a:rPr lang="en-US" sz="1600" dirty="0"/>
              <a:t> </a:t>
            </a:r>
            <a:r>
              <a:rPr lang="en-US" sz="1600" dirty="0" err="1"/>
              <a:t>disponibilità</a:t>
            </a:r>
            <a:r>
              <a:rPr lang="en-US" sz="1600" dirty="0"/>
              <a:t> </a:t>
            </a:r>
            <a:r>
              <a:rPr lang="en-US" sz="1600" dirty="0" err="1"/>
              <a:t>all’invio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rilasciati</a:t>
            </a:r>
            <a:r>
              <a:rPr lang="en-US" sz="1600" dirty="0"/>
              <a:t> </a:t>
            </a:r>
            <a:r>
              <a:rPr lang="en-US" sz="1600" dirty="0" err="1"/>
              <a:t>dall’utente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L’integrazione delle sedi remote – uniFLOW SmartClient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606736" y="1707654"/>
            <a:ext cx="2396536" cy="2442726"/>
            <a:chOff x="5606736" y="1707654"/>
            <a:chExt cx="2396536" cy="2442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D3AAA8-C8BA-4862-8470-7AD07D65C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566" y="1707654"/>
              <a:ext cx="804545" cy="8045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BC9C24-9FB7-45ED-8CCB-715DE1CB1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grayscl/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8727" y="3345835"/>
              <a:ext cx="804545" cy="8045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BF5622-E17A-401B-878C-139EFE20E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736" y="2445504"/>
              <a:ext cx="804545" cy="75161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401C82E-FCA5-43F9-9831-CFE2A95E4DFE}"/>
                </a:ext>
              </a:extLst>
            </p:cNvPr>
            <p:cNvCxnSpPr/>
            <p:nvPr/>
          </p:nvCxnSpPr>
          <p:spPr>
            <a:xfrm flipV="1">
              <a:off x="6584029" y="2389262"/>
              <a:ext cx="454760" cy="432049"/>
            </a:xfrm>
            <a:prstGeom prst="straightConnector1">
              <a:avLst/>
            </a:prstGeom>
            <a:ln>
              <a:solidFill>
                <a:srgbClr val="A7A9A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67F508-B40B-494B-8F9A-AEBE4BF87177}"/>
                </a:ext>
              </a:extLst>
            </p:cNvPr>
            <p:cNvCxnSpPr/>
            <p:nvPr/>
          </p:nvCxnSpPr>
          <p:spPr>
            <a:xfrm>
              <a:off x="6584029" y="2934258"/>
              <a:ext cx="454760" cy="391107"/>
            </a:xfrm>
            <a:prstGeom prst="straightConnector1">
              <a:avLst/>
            </a:prstGeom>
            <a:ln>
              <a:solidFill>
                <a:srgbClr val="A7A9AC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03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scansione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documenti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43035"/>
            <a:ext cx="5976664" cy="367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987574"/>
            <a:ext cx="8208912" cy="3134376"/>
          </a:xfrm>
        </p:spPr>
        <p:txBody>
          <a:bodyPr/>
          <a:lstStyle/>
          <a:p>
            <a:r>
              <a:rPr lang="en-US" sz="1800" dirty="0" err="1"/>
              <a:t>Funzionalità</a:t>
            </a:r>
            <a:r>
              <a:rPr lang="en-US" sz="1800" dirty="0"/>
              <a:t> di </a:t>
            </a:r>
            <a:r>
              <a:rPr lang="en-US" sz="1800" dirty="0" err="1"/>
              <a:t>scansione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documenti</a:t>
            </a:r>
            <a:r>
              <a:rPr lang="en-US" sz="1800" dirty="0"/>
              <a:t> da </a:t>
            </a:r>
            <a:r>
              <a:rPr lang="en-US" sz="1800" dirty="0" err="1"/>
              <a:t>differenti</a:t>
            </a:r>
            <a:r>
              <a:rPr lang="en-US" sz="1800" dirty="0"/>
              <a:t> </a:t>
            </a:r>
            <a:r>
              <a:rPr lang="en-US" sz="1800" dirty="0" err="1"/>
              <a:t>tipologie</a:t>
            </a:r>
            <a:r>
              <a:rPr lang="en-US" sz="1800" dirty="0"/>
              <a:t> di </a:t>
            </a:r>
            <a:r>
              <a:rPr lang="en-US" sz="1800" dirty="0" err="1"/>
              <a:t>dispositivi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Canon multifunctional devices</a:t>
            </a:r>
          </a:p>
          <a:p>
            <a:pPr lvl="1"/>
            <a:r>
              <a:rPr lang="en-US" sz="1600" dirty="0"/>
              <a:t>Canon imageFORMULA ScanFront Network/ Desktop scanners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Scansione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en-US" dirty="0" err="1"/>
              <a:t>dispositivi</a:t>
            </a:r>
            <a:r>
              <a:rPr lang="en-US" dirty="0"/>
              <a:t> Canon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7" y="2427734"/>
            <a:ext cx="2537717" cy="190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109652"/>
            <a:ext cx="4190993" cy="27939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86839"/>
            <a:ext cx="4010982" cy="32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71395E-D088-4147-8FC2-574CDD855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it-IT" sz="1800" dirty="0"/>
              <a:t>Configura flussi di lavoro di scansione personalizzati che seguono l'utente</a:t>
            </a:r>
          </a:p>
          <a:p>
            <a:pPr lvl="1">
              <a:lnSpc>
                <a:spcPct val="100000"/>
              </a:lnSpc>
            </a:pPr>
            <a:r>
              <a:rPr lang="it-IT" sz="1800" dirty="0"/>
              <a:t>Diversi utenti possono avere flussi di lavoro di scansione diversi a seconda del loro ruolo lavorativo</a:t>
            </a:r>
          </a:p>
          <a:p>
            <a:pPr>
              <a:lnSpc>
                <a:spcPct val="100000"/>
              </a:lnSpc>
            </a:pPr>
            <a:r>
              <a:rPr lang="it-IT" sz="1800" dirty="0"/>
              <a:t>I pulsanti del flusso di lavoro di scansione possono essere (</a:t>
            </a:r>
            <a:r>
              <a:rPr lang="it-IT" sz="1800" dirty="0" err="1"/>
              <a:t>ri</a:t>
            </a:r>
            <a:r>
              <a:rPr lang="it-IT" sz="1800" dirty="0"/>
              <a:t>) organizzati dall'amministratore</a:t>
            </a:r>
            <a:endParaRPr lang="x-none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36F02-D945-4333-B38B-4BBF8FB5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Pulsanti del Flusso di Lavoro di Scansione Personalizzati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A08F9-35BE-45A1-97BF-C8C1AF734C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44" y="1419622"/>
            <a:ext cx="366141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8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71395E-D088-4147-8FC2-574CDD855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/>
              <a:t>Dopo l'accesso, gli utenti dispongono di un'interfaccia utente intuitiva</a:t>
            </a:r>
          </a:p>
          <a:p>
            <a:pPr lvl="1"/>
            <a:r>
              <a:rPr lang="it-IT" dirty="0"/>
              <a:t>Viene visualizzata un'anteprima di scansione per eventuale verifica del documento</a:t>
            </a:r>
            <a:endParaRPr lang="x-non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36F02-D945-4333-B38B-4BBF8FB5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Scansione</a:t>
            </a:r>
            <a:r>
              <a:rPr lang="en-US" dirty="0"/>
              <a:t> da </a:t>
            </a:r>
            <a:r>
              <a:rPr lang="en-US" dirty="0" err="1"/>
              <a:t>tutti</a:t>
            </a:r>
            <a:r>
              <a:rPr lang="en-US" dirty="0"/>
              <a:t> i </a:t>
            </a:r>
            <a:r>
              <a:rPr lang="en-US" dirty="0" err="1"/>
              <a:t>Dispositivi</a:t>
            </a:r>
            <a:r>
              <a:rPr lang="en-US" dirty="0"/>
              <a:t> Canon</a:t>
            </a:r>
            <a:endParaRPr 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635646"/>
            <a:ext cx="3744417" cy="22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71395E-D088-4147-8FC2-574CDD855F9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b="1" dirty="0" err="1"/>
              <a:t>Nessuna</a:t>
            </a:r>
            <a:r>
              <a:rPr lang="en-US" sz="1800" b="1" dirty="0"/>
              <a:t> </a:t>
            </a:r>
            <a:r>
              <a:rPr lang="en-US" sz="1800" b="1" dirty="0" err="1"/>
              <a:t>necessità</a:t>
            </a:r>
            <a:r>
              <a:rPr lang="en-US" sz="1800" b="1" dirty="0"/>
              <a:t> di </a:t>
            </a:r>
            <a:r>
              <a:rPr lang="en-US" sz="1800" b="1" dirty="0" err="1"/>
              <a:t>digitare</a:t>
            </a:r>
            <a:r>
              <a:rPr lang="en-US" sz="1800" b="1" dirty="0"/>
              <a:t> </a:t>
            </a:r>
            <a:r>
              <a:rPr lang="en-US" sz="1800" b="1" dirty="0" err="1"/>
              <a:t>il</a:t>
            </a:r>
            <a:r>
              <a:rPr lang="en-US" sz="1800" b="1" dirty="0"/>
              <a:t> </a:t>
            </a:r>
            <a:r>
              <a:rPr lang="en-US" sz="1800" b="1" dirty="0" err="1"/>
              <a:t>nome</a:t>
            </a:r>
            <a:r>
              <a:rPr lang="en-US" sz="1800" b="1" dirty="0"/>
              <a:t> </a:t>
            </a:r>
            <a:r>
              <a:rPr lang="en-US" sz="1800" b="1" dirty="0" err="1"/>
              <a:t>completo</a:t>
            </a:r>
            <a:r>
              <a:rPr lang="en-US" sz="1800" b="1" dirty="0"/>
              <a:t> di </a:t>
            </a:r>
            <a:r>
              <a:rPr lang="en-US" sz="1800" b="1" dirty="0" err="1"/>
              <a:t>centro</a:t>
            </a:r>
            <a:r>
              <a:rPr lang="en-US" sz="1800" b="1" dirty="0"/>
              <a:t> di </a:t>
            </a:r>
            <a:r>
              <a:rPr lang="en-US" sz="1800" b="1" dirty="0" err="1"/>
              <a:t>costo</a:t>
            </a:r>
            <a:r>
              <a:rPr lang="en-US" sz="1800" b="1" dirty="0"/>
              <a:t> o </a:t>
            </a:r>
            <a:r>
              <a:rPr lang="en-US" sz="1800" b="1" dirty="0" err="1"/>
              <a:t>destinatario</a:t>
            </a:r>
            <a:r>
              <a:rPr lang="en-US" sz="1800" b="1" dirty="0"/>
              <a:t> email</a:t>
            </a:r>
          </a:p>
          <a:p>
            <a:pPr lvl="1"/>
            <a:r>
              <a:rPr lang="en-US" sz="1800" dirty="0" err="1"/>
              <a:t>Semplifica</a:t>
            </a:r>
            <a:r>
              <a:rPr lang="en-US" sz="1800" dirty="0"/>
              <a:t> e </a:t>
            </a:r>
            <a:r>
              <a:rPr lang="en-US" sz="1800" dirty="0" err="1"/>
              <a:t>velocizza</a:t>
            </a:r>
            <a:r>
              <a:rPr lang="en-US" sz="1800" dirty="0"/>
              <a:t> </a:t>
            </a:r>
            <a:r>
              <a:rPr lang="en-US" sz="1800" dirty="0" err="1"/>
              <a:t>l’intero</a:t>
            </a:r>
            <a:r>
              <a:rPr lang="en-US" sz="1800" dirty="0"/>
              <a:t> </a:t>
            </a:r>
            <a:r>
              <a:rPr lang="en-US" sz="1800" dirty="0" err="1"/>
              <a:t>processo</a:t>
            </a:r>
            <a:endParaRPr lang="en-US" sz="1800" dirty="0"/>
          </a:p>
          <a:p>
            <a:r>
              <a:rPr lang="it-IT" sz="1800" b="1" dirty="0"/>
              <a:t>Funzionalità che supportano la Tastiera </a:t>
            </a:r>
            <a:r>
              <a:rPr lang="it-IT" sz="1800" b="1" dirty="0" err="1"/>
              <a:t>Type-Ahead</a:t>
            </a:r>
            <a:endParaRPr lang="it-IT" sz="1800" b="1" dirty="0"/>
          </a:p>
          <a:p>
            <a:pPr lvl="1"/>
            <a:r>
              <a:rPr lang="it-IT" sz="1800" dirty="0"/>
              <a:t>Selezione centro di costo</a:t>
            </a:r>
          </a:p>
          <a:p>
            <a:pPr lvl="1"/>
            <a:r>
              <a:rPr lang="it-IT" sz="1800" dirty="0"/>
              <a:t>Selezione destinatario email</a:t>
            </a:r>
            <a:endParaRPr lang="x-none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936F02-D945-4333-B38B-4BBF8FB5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Tastiera</a:t>
            </a:r>
            <a:r>
              <a:rPr lang="en-US" dirty="0"/>
              <a:t> Type-Ahead per </a:t>
            </a:r>
            <a:r>
              <a:rPr lang="en-US" dirty="0" err="1"/>
              <a:t>imageRUNNER</a:t>
            </a:r>
            <a:r>
              <a:rPr lang="en-US" dirty="0"/>
              <a:t> ADVANCE</a:t>
            </a:r>
            <a:endParaRPr lang="x-none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F1D2F36-81E1-4407-A0E1-FC0B2F9D90A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18" y="1754855"/>
            <a:ext cx="374397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904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70FDC5-F1B5-4BCA-98E5-5634CFA812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b="1" dirty="0"/>
              <a:t>Increasing productivity:</a:t>
            </a:r>
          </a:p>
          <a:p>
            <a:pPr lvl="1"/>
            <a:r>
              <a:rPr lang="it-IT" sz="1800" dirty="0"/>
              <a:t>Scansione di un documento aggiuntivo sulla stessa destinazione mantenendo i metadati precedentemente inseriti</a:t>
            </a:r>
          </a:p>
          <a:p>
            <a:pPr lvl="1"/>
            <a:r>
              <a:rPr lang="it-IT" sz="1800" dirty="0"/>
              <a:t>Invio di un documento scansionato con i metadati precedentemente acquisiti a una destinazione aggiuntiva, senza la necessità di ripetere la scansione dell'originale</a:t>
            </a:r>
            <a:endParaRPr lang="x-none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53FCD6-8801-45D9-90F7-E4B439AB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Ripetizione</a:t>
            </a:r>
            <a:r>
              <a:rPr lang="en-US" dirty="0"/>
              <a:t> </a:t>
            </a:r>
            <a:r>
              <a:rPr lang="en-US" dirty="0" err="1"/>
              <a:t>Flussi</a:t>
            </a:r>
            <a:r>
              <a:rPr lang="en-US" dirty="0"/>
              <a:t> di </a:t>
            </a:r>
            <a:r>
              <a:rPr lang="en-US" dirty="0" err="1"/>
              <a:t>Scansione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14A59-1D23-4829-AE01-756FADA5E5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26497"/>
            <a:ext cx="3692975" cy="196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4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9E863D-15F9-427A-9FAF-F21ABDE093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fontAlgn="t"/>
            <a:r>
              <a:rPr lang="it-IT" sz="1800" dirty="0"/>
              <a:t>Quando si opera su un multifunzione Canon, agli utenti viene presentata un'interfaccia utente unificata per la stampa e la scansione</a:t>
            </a:r>
          </a:p>
          <a:p>
            <a:endParaRPr lang="x-non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D8D1E8-E6DB-40A5-8511-D6DE70C7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Interfaccia Utente del Dispositivo Unificata</a:t>
            </a:r>
            <a:endParaRPr lang="x-non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9622"/>
            <a:ext cx="3677428" cy="19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8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499992" y="986851"/>
            <a:ext cx="4248472" cy="313437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…</a:t>
            </a:r>
            <a:r>
              <a:rPr lang="en-US" sz="1600" b="1" dirty="0"/>
              <a:t>piattaforma</a:t>
            </a:r>
          </a:p>
          <a:p>
            <a:pPr lvl="1"/>
            <a:r>
              <a:rPr lang="en-US" sz="1600" dirty="0"/>
              <a:t>Una piattaforma per la gestione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stampe</a:t>
            </a:r>
            <a:r>
              <a:rPr lang="en-US" sz="1600" dirty="0"/>
              <a:t>, delle scansioni e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it-IT" sz="1600" dirty="0"/>
              <a:t>dispositivi</a:t>
            </a:r>
            <a:r>
              <a:rPr lang="en-US" sz="1600" dirty="0"/>
              <a:t> in un unico sistema</a:t>
            </a:r>
          </a:p>
          <a:p>
            <a:pPr lvl="1"/>
            <a:r>
              <a:rPr lang="en-US" sz="1600" dirty="0"/>
              <a:t>Scalabile in base alla flessibilità dell’organizzazione e del business aziendale</a:t>
            </a:r>
          </a:p>
          <a:p>
            <a:pPr lvl="1"/>
            <a:r>
              <a:rPr lang="en-US" sz="1600" dirty="0"/>
              <a:t>Architettura </a:t>
            </a:r>
            <a:r>
              <a:rPr lang="en-US" sz="1600" dirty="0" err="1"/>
              <a:t>modulare</a:t>
            </a:r>
            <a:r>
              <a:rPr lang="en-US" sz="1600" dirty="0"/>
              <a:t> e </a:t>
            </a:r>
            <a:r>
              <a:rPr lang="en-US" sz="1600" dirty="0" err="1"/>
              <a:t>personalizzabile</a:t>
            </a:r>
            <a:endParaRPr lang="en-US" sz="1600" dirty="0"/>
          </a:p>
          <a:p>
            <a:pPr lvl="1"/>
            <a:r>
              <a:rPr lang="en-US" sz="1600" dirty="0" err="1"/>
              <a:t>Piattaforma</a:t>
            </a:r>
            <a:r>
              <a:rPr lang="en-US" sz="1600" dirty="0"/>
              <a:t> </a:t>
            </a:r>
            <a:r>
              <a:rPr lang="en-US" sz="1600" dirty="0" err="1"/>
              <a:t>indipendente</a:t>
            </a:r>
            <a:r>
              <a:rPr lang="en-US" sz="1600" dirty="0"/>
              <a:t> </a:t>
            </a:r>
            <a:r>
              <a:rPr lang="en-US" sz="1600" dirty="0" err="1"/>
              <a:t>dai</a:t>
            </a:r>
            <a:r>
              <a:rPr lang="en-US" sz="1600" dirty="0"/>
              <a:t> </a:t>
            </a:r>
            <a:r>
              <a:rPr lang="en-US" sz="1600" dirty="0" err="1"/>
              <a:t>dispositivi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permette</a:t>
            </a:r>
            <a:r>
              <a:rPr lang="en-US" sz="1600" dirty="0"/>
              <a:t> </a:t>
            </a:r>
            <a:r>
              <a:rPr lang="en-US" sz="1600" dirty="0" err="1"/>
              <a:t>facilmente</a:t>
            </a:r>
            <a:r>
              <a:rPr lang="en-US" sz="1600" dirty="0"/>
              <a:t> la </a:t>
            </a:r>
            <a:r>
              <a:rPr lang="en-US" sz="1600" dirty="0" err="1"/>
              <a:t>gestione</a:t>
            </a:r>
            <a:r>
              <a:rPr lang="en-US" sz="1600" dirty="0"/>
              <a:t> di un </a:t>
            </a:r>
            <a:r>
              <a:rPr lang="en-US" sz="1600" dirty="0" err="1"/>
              <a:t>parco</a:t>
            </a:r>
            <a:r>
              <a:rPr lang="en-US" sz="1600" dirty="0"/>
              <a:t> </a:t>
            </a:r>
            <a:r>
              <a:rPr lang="en-US" sz="1600" dirty="0" err="1"/>
              <a:t>misto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7544" y="987571"/>
            <a:ext cx="4320480" cy="313437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err="1"/>
              <a:t>unica</a:t>
            </a:r>
            <a:r>
              <a:rPr lang="en-US" sz="1600" dirty="0"/>
              <a:t>...</a:t>
            </a:r>
          </a:p>
          <a:p>
            <a:pPr lvl="1"/>
            <a:r>
              <a:rPr lang="en-US" sz="1600" dirty="0"/>
              <a:t>Un </a:t>
            </a:r>
            <a:r>
              <a:rPr lang="en-US" sz="1600" dirty="0" err="1"/>
              <a:t>singolo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r>
              <a:rPr lang="en-US" sz="1600" dirty="0"/>
              <a:t> da </a:t>
            </a:r>
            <a:r>
              <a:rPr lang="en-US" sz="1600" dirty="0" err="1"/>
              <a:t>utilizzare</a:t>
            </a:r>
            <a:r>
              <a:rPr lang="en-US" sz="1600" dirty="0"/>
              <a:t>, </a:t>
            </a:r>
            <a:r>
              <a:rPr lang="en-US" sz="1600" dirty="0" err="1"/>
              <a:t>conoscere</a:t>
            </a:r>
            <a:r>
              <a:rPr lang="en-US" sz="1600" dirty="0"/>
              <a:t> e </a:t>
            </a:r>
            <a:r>
              <a:rPr lang="en-US" sz="1600" dirty="0" err="1"/>
              <a:t>amministrare</a:t>
            </a:r>
            <a:endParaRPr lang="en-US" sz="1600" dirty="0"/>
          </a:p>
          <a:p>
            <a:pPr lvl="1"/>
            <a:r>
              <a:rPr lang="en-US" sz="1600" dirty="0" err="1"/>
              <a:t>Salvataggio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dati</a:t>
            </a:r>
            <a:r>
              <a:rPr lang="en-US" sz="1600" dirty="0"/>
              <a:t> da un </a:t>
            </a:r>
            <a:r>
              <a:rPr lang="en-US" sz="1600" dirty="0" err="1"/>
              <a:t>unico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endParaRPr lang="en-US" sz="1600" dirty="0"/>
          </a:p>
          <a:p>
            <a:pPr lvl="1"/>
            <a:r>
              <a:rPr lang="en-US" sz="1600" dirty="0"/>
              <a:t>Un </a:t>
            </a:r>
            <a:r>
              <a:rPr lang="en-US" sz="1600" dirty="0" err="1"/>
              <a:t>singolo</a:t>
            </a:r>
            <a:r>
              <a:rPr lang="en-US" sz="1600" dirty="0"/>
              <a:t> </a:t>
            </a:r>
            <a:r>
              <a:rPr lang="en-US" sz="1600" dirty="0" err="1"/>
              <a:t>punto</a:t>
            </a:r>
            <a:r>
              <a:rPr lang="en-US" sz="1600" dirty="0"/>
              <a:t> per la </a:t>
            </a:r>
            <a:r>
              <a:rPr lang="en-US" sz="1600" dirty="0" err="1"/>
              <a:t>gestione</a:t>
            </a:r>
            <a:r>
              <a:rPr lang="en-US" sz="1600" dirty="0"/>
              <a:t> </a:t>
            </a:r>
            <a:r>
              <a:rPr lang="en-US" sz="1600" dirty="0" err="1"/>
              <a:t>degli</a:t>
            </a:r>
            <a:r>
              <a:rPr lang="en-US" sz="1600" dirty="0"/>
              <a:t> </a:t>
            </a:r>
            <a:r>
              <a:rPr lang="en-US" sz="1600" dirty="0" err="1"/>
              <a:t>utenti</a:t>
            </a:r>
            <a:r>
              <a:rPr lang="en-US" sz="1600" dirty="0"/>
              <a:t>, </a:t>
            </a:r>
            <a:r>
              <a:rPr lang="en-US" sz="1600" dirty="0" err="1"/>
              <a:t>dell’applicazione</a:t>
            </a:r>
            <a:r>
              <a:rPr lang="en-US" sz="1600" dirty="0"/>
              <a:t> di </a:t>
            </a:r>
            <a:r>
              <a:rPr lang="en-US" sz="1600" dirty="0" err="1"/>
              <a:t>regole</a:t>
            </a:r>
            <a:r>
              <a:rPr lang="en-US" sz="1600" dirty="0"/>
              <a:t> e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impostazioni</a:t>
            </a:r>
            <a:r>
              <a:rPr lang="en-US" sz="1600" dirty="0"/>
              <a:t> di </a:t>
            </a:r>
            <a:r>
              <a:rPr lang="en-US" sz="1600" dirty="0" err="1"/>
              <a:t>sicurezza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Un </a:t>
            </a:r>
            <a:r>
              <a:rPr lang="en-US" sz="1600" dirty="0" err="1"/>
              <a:t>unico</a:t>
            </a:r>
            <a:r>
              <a:rPr lang="en-US" sz="1600" dirty="0"/>
              <a:t> </a:t>
            </a:r>
            <a:r>
              <a:rPr lang="en-US" sz="1600" dirty="0" err="1"/>
              <a:t>sistema</a:t>
            </a:r>
            <a:r>
              <a:rPr lang="en-US" sz="1600" dirty="0"/>
              <a:t> di report per </a:t>
            </a:r>
            <a:r>
              <a:rPr lang="en-US" sz="1600" dirty="0" err="1"/>
              <a:t>l’ambiente</a:t>
            </a:r>
            <a:r>
              <a:rPr lang="en-US" sz="1600" dirty="0"/>
              <a:t> office e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centro</a:t>
            </a:r>
            <a:r>
              <a:rPr lang="en-US" sz="1600" dirty="0"/>
              <a:t>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Una </a:t>
            </a:r>
            <a:r>
              <a:rPr lang="en-US" sz="1600" dirty="0" err="1"/>
              <a:t>comune</a:t>
            </a:r>
            <a:r>
              <a:rPr lang="en-US" sz="1600" dirty="0"/>
              <a:t> </a:t>
            </a:r>
            <a:r>
              <a:rPr lang="en-US" sz="1600" dirty="0" err="1"/>
              <a:t>applicazione</a:t>
            </a:r>
            <a:r>
              <a:rPr lang="en-US" sz="1600" dirty="0"/>
              <a:t> client per le </a:t>
            </a:r>
            <a:r>
              <a:rPr lang="en-US" sz="1600" dirty="0" err="1"/>
              <a:t>gestione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– Un </a:t>
            </a:r>
            <a:r>
              <a:rPr lang="en-US" dirty="0" err="1"/>
              <a:t>unica</a:t>
            </a:r>
            <a:r>
              <a:rPr lang="en-US" dirty="0"/>
              <a:t> </a:t>
            </a:r>
            <a:r>
              <a:rPr lang="en-US" dirty="0" err="1"/>
              <a:t>piattaforma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72B8D-2221-49B9-A24A-49811D3C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Elaborazione Intelligente delle Immagini scansionate</a:t>
            </a:r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218A67-9697-4E95-934E-0119DE8BF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91630"/>
            <a:ext cx="6799684" cy="26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Riconoscimento</a:t>
            </a:r>
            <a:r>
              <a:rPr lang="en-US" sz="1800" dirty="0"/>
              <a:t> </a:t>
            </a:r>
            <a:r>
              <a:rPr lang="en-US" sz="1800" dirty="0" err="1"/>
              <a:t>automatico</a:t>
            </a:r>
            <a:r>
              <a:rPr lang="en-US" sz="1800" dirty="0"/>
              <a:t> del </a:t>
            </a:r>
            <a:r>
              <a:rPr lang="en-US" sz="1800" dirty="0" err="1"/>
              <a:t>testo</a:t>
            </a:r>
            <a:r>
              <a:rPr lang="en-US" sz="1800" dirty="0"/>
              <a:t> (OCR)</a:t>
            </a:r>
          </a:p>
          <a:p>
            <a:pPr lvl="1"/>
            <a:r>
              <a:rPr lang="en-US" sz="1600" dirty="0" err="1"/>
              <a:t>Accurato</a:t>
            </a:r>
            <a:r>
              <a:rPr lang="en-US" sz="1600" dirty="0"/>
              <a:t> </a:t>
            </a:r>
            <a:r>
              <a:rPr lang="en-US" sz="1600" dirty="0" err="1"/>
              <a:t>motore</a:t>
            </a:r>
            <a:r>
              <a:rPr lang="en-US" sz="1600" dirty="0"/>
              <a:t> OCR per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riconoscimento</a:t>
            </a:r>
            <a:r>
              <a:rPr lang="en-US" sz="1600" dirty="0"/>
              <a:t> di 137 </a:t>
            </a:r>
            <a:r>
              <a:rPr lang="en-US" sz="1600" dirty="0" err="1"/>
              <a:t>linguaggi</a:t>
            </a:r>
            <a:endParaRPr lang="en-US" sz="1600" dirty="0"/>
          </a:p>
          <a:p>
            <a:pPr lvl="1"/>
            <a:r>
              <a:rPr lang="en-US" sz="1600" dirty="0" err="1">
                <a:latin typeface="Century Gothic" panose="020B0502020202020204" pitchFamily="34" charset="0"/>
              </a:rPr>
              <a:t>Riconoscimento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multilingua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fino</a:t>
            </a:r>
            <a:r>
              <a:rPr lang="en-US" sz="1600" dirty="0">
                <a:latin typeface="Century Gothic" panose="020B0502020202020204" pitchFamily="34" charset="0"/>
              </a:rPr>
              <a:t> a 8 </a:t>
            </a:r>
            <a:r>
              <a:rPr lang="en-US" sz="1600" dirty="0" err="1">
                <a:latin typeface="Century Gothic" panose="020B0502020202020204" pitchFamily="34" charset="0"/>
              </a:rPr>
              <a:t>differenti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linguaggi</a:t>
            </a:r>
            <a:r>
              <a:rPr lang="en-US" sz="1600" dirty="0">
                <a:latin typeface="Century Gothic" panose="020B0502020202020204" pitchFamily="34" charset="0"/>
              </a:rPr>
              <a:t> per </a:t>
            </a:r>
            <a:r>
              <a:rPr lang="en-US" sz="1600" dirty="0" err="1">
                <a:latin typeface="Century Gothic" panose="020B0502020202020204" pitchFamily="34" charset="0"/>
              </a:rPr>
              <a:t>pagina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1"/>
            <a:r>
              <a:rPr lang="en-US" sz="1600" dirty="0" err="1"/>
              <a:t>Analisi</a:t>
            </a:r>
            <a:r>
              <a:rPr lang="en-US" sz="1600" dirty="0"/>
              <a:t> del layout </a:t>
            </a:r>
            <a:r>
              <a:rPr lang="en-US" sz="1600" dirty="0" err="1"/>
              <a:t>pagina</a:t>
            </a:r>
            <a:r>
              <a:rPr lang="en-US" sz="1600" dirty="0"/>
              <a:t> per </a:t>
            </a:r>
            <a:r>
              <a:rPr lang="en-US" sz="1600" dirty="0" err="1"/>
              <a:t>rilevazione</a:t>
            </a:r>
            <a:r>
              <a:rPr lang="en-US" sz="1600" dirty="0"/>
              <a:t> </a:t>
            </a:r>
            <a:r>
              <a:rPr lang="en-US" sz="1600" dirty="0" err="1"/>
              <a:t>automatica</a:t>
            </a:r>
            <a:r>
              <a:rPr lang="en-US" sz="1600" dirty="0"/>
              <a:t> di </a:t>
            </a:r>
            <a:r>
              <a:rPr lang="en-US" sz="1600" dirty="0" err="1"/>
              <a:t>testo</a:t>
            </a:r>
            <a:r>
              <a:rPr lang="en-US" sz="1600" dirty="0"/>
              <a:t>, </a:t>
            </a:r>
            <a:r>
              <a:rPr lang="en-US" sz="1600" dirty="0" err="1"/>
              <a:t>immagini</a:t>
            </a:r>
            <a:r>
              <a:rPr lang="en-US" sz="1600" dirty="0"/>
              <a:t>, </a:t>
            </a:r>
            <a:r>
              <a:rPr lang="en-US" sz="1600" dirty="0" err="1"/>
              <a:t>tabelle</a:t>
            </a:r>
            <a:r>
              <a:rPr lang="en-US" sz="1600" dirty="0"/>
              <a:t> e barcode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Gestione</a:t>
            </a:r>
            <a:r>
              <a:rPr lang="en-US" dirty="0"/>
              <a:t> </a:t>
            </a:r>
            <a:r>
              <a:rPr lang="en-US" dirty="0" err="1"/>
              <a:t>veloce</a:t>
            </a:r>
            <a:r>
              <a:rPr lang="en-US" dirty="0"/>
              <a:t> e </a:t>
            </a:r>
            <a:r>
              <a:rPr lang="en-US" dirty="0" err="1"/>
              <a:t>flessibile</a:t>
            </a:r>
            <a:r>
              <a:rPr lang="en-US" dirty="0"/>
              <a:t> del </a:t>
            </a:r>
            <a:r>
              <a:rPr lang="en-US" dirty="0" err="1"/>
              <a:t>processo</a:t>
            </a:r>
            <a:r>
              <a:rPr lang="en-US" dirty="0"/>
              <a:t> di </a:t>
            </a:r>
            <a:r>
              <a:rPr lang="en-US" dirty="0" err="1"/>
              <a:t>acquisizione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00487"/>
            <a:ext cx="8208912" cy="3134376"/>
          </a:xfrm>
        </p:spPr>
        <p:txBody>
          <a:bodyPr/>
          <a:lstStyle/>
          <a:p>
            <a:r>
              <a:rPr lang="en-US" sz="1800" dirty="0" err="1"/>
              <a:t>Funzioni</a:t>
            </a:r>
            <a:r>
              <a:rPr lang="en-US" sz="1800" dirty="0"/>
              <a:t> </a:t>
            </a:r>
            <a:r>
              <a:rPr lang="en-US" sz="1800" dirty="0" err="1"/>
              <a:t>avanzate</a:t>
            </a:r>
            <a:r>
              <a:rPr lang="en-US" sz="1800" dirty="0"/>
              <a:t> di </a:t>
            </a:r>
            <a:r>
              <a:rPr lang="en-US" sz="1800" dirty="0" err="1"/>
              <a:t>miglioramento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qualità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immagini</a:t>
            </a:r>
            <a:r>
              <a:rPr lang="en-US" sz="1800" dirty="0"/>
              <a:t> </a:t>
            </a:r>
            <a:r>
              <a:rPr lang="en-US" sz="1800" dirty="0" err="1"/>
              <a:t>acquisite</a:t>
            </a:r>
            <a:endParaRPr lang="en-US" sz="1800" dirty="0"/>
          </a:p>
          <a:p>
            <a:pPr lvl="1"/>
            <a:r>
              <a:rPr lang="en-US" sz="1600" dirty="0" err="1"/>
              <a:t>Allineamento</a:t>
            </a:r>
            <a:endParaRPr lang="en-US" sz="1600" dirty="0"/>
          </a:p>
          <a:p>
            <a:pPr lvl="1"/>
            <a:r>
              <a:rPr lang="en-US" sz="1600" dirty="0" err="1"/>
              <a:t>Rimozione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disturbi</a:t>
            </a:r>
            <a:r>
              <a:rPr lang="en-US" sz="1600" dirty="0"/>
              <a:t> (solo B/N)</a:t>
            </a:r>
          </a:p>
          <a:p>
            <a:pPr lvl="1"/>
            <a:r>
              <a:rPr lang="en-US" sz="1600" dirty="0" err="1"/>
              <a:t>Rilevamento</a:t>
            </a:r>
            <a:r>
              <a:rPr lang="en-US" sz="1600" dirty="0"/>
              <a:t> </a:t>
            </a:r>
            <a:r>
              <a:rPr lang="en-US" sz="1600" dirty="0" err="1"/>
              <a:t>dell’orientamento</a:t>
            </a:r>
            <a:r>
              <a:rPr lang="en-US" sz="1600" dirty="0"/>
              <a:t> </a:t>
            </a:r>
            <a:r>
              <a:rPr lang="en-US" sz="1600" dirty="0" err="1"/>
              <a:t>pagina</a:t>
            </a:r>
            <a:endParaRPr lang="en-US" sz="1600" dirty="0"/>
          </a:p>
          <a:p>
            <a:pPr lvl="1"/>
            <a:r>
              <a:rPr lang="en-US" sz="1600" dirty="0" err="1"/>
              <a:t>Rimozione</a:t>
            </a:r>
            <a:r>
              <a:rPr lang="en-US" sz="1600" dirty="0"/>
              <a:t> di </a:t>
            </a:r>
            <a:r>
              <a:rPr lang="en-US" sz="1600" dirty="0" err="1"/>
              <a:t>linee</a:t>
            </a:r>
            <a:endParaRPr lang="en-US" sz="1600" dirty="0"/>
          </a:p>
          <a:p>
            <a:pPr lvl="1"/>
            <a:r>
              <a:rPr lang="en-US" sz="1600" dirty="0" err="1"/>
              <a:t>Rimozione</a:t>
            </a:r>
            <a:r>
              <a:rPr lang="en-US" sz="1600" dirty="0"/>
              <a:t> </a:t>
            </a:r>
            <a:r>
              <a:rPr lang="en-US" sz="1600" dirty="0" err="1"/>
              <a:t>bordi</a:t>
            </a:r>
            <a:r>
              <a:rPr lang="en-US" sz="1600" dirty="0"/>
              <a:t> </a:t>
            </a:r>
            <a:r>
              <a:rPr lang="en-US" sz="1600" dirty="0" err="1"/>
              <a:t>neri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veloce e flessibile del processo di acquisizione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713">
            <a:off x="4747839" y="2714390"/>
            <a:ext cx="3005624" cy="13820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57" y="3577567"/>
            <a:ext cx="2337081" cy="107584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9" name="Bent Arrow 8"/>
          <p:cNvSpPr/>
          <p:nvPr/>
        </p:nvSpPr>
        <p:spPr>
          <a:xfrm rot="10800000" flipH="1">
            <a:off x="5708167" y="4308616"/>
            <a:ext cx="532713" cy="269135"/>
          </a:xfrm>
          <a:prstGeom prst="bentArrow">
            <a:avLst>
              <a:gd name="adj1" fmla="val 19372"/>
              <a:gd name="adj2" fmla="val 27111"/>
              <a:gd name="adj3" fmla="val 28539"/>
              <a:gd name="adj4" fmla="val 4427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20072" y="1563638"/>
            <a:ext cx="3516137" cy="249145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Riconoscimento</a:t>
            </a:r>
            <a:r>
              <a:rPr lang="en-US" sz="1800" dirty="0"/>
              <a:t> di Barcode e di </a:t>
            </a:r>
            <a:r>
              <a:rPr lang="en-US" sz="1800" dirty="0" err="1"/>
              <a:t>pagine</a:t>
            </a:r>
            <a:r>
              <a:rPr lang="en-US" sz="1800" dirty="0"/>
              <a:t> </a:t>
            </a:r>
            <a:r>
              <a:rPr lang="en-US" sz="1800" dirty="0" err="1"/>
              <a:t>bianche</a:t>
            </a:r>
            <a:endParaRPr lang="en-US" sz="1800" dirty="0"/>
          </a:p>
          <a:p>
            <a:pPr lvl="1"/>
            <a:r>
              <a:rPr lang="en-US" sz="1600" dirty="0"/>
              <a:t>1D / 2D barcode</a:t>
            </a:r>
          </a:p>
          <a:p>
            <a:pPr lvl="1"/>
            <a:r>
              <a:rPr lang="en-US" sz="1600" dirty="0" err="1"/>
              <a:t>Rimozione</a:t>
            </a:r>
            <a:r>
              <a:rPr lang="en-US" sz="1600" dirty="0"/>
              <a:t> </a:t>
            </a:r>
            <a:r>
              <a:rPr lang="en-US" sz="1600" dirty="0" err="1"/>
              <a:t>automatica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fogli</a:t>
            </a:r>
            <a:r>
              <a:rPr lang="en-US" sz="1600" dirty="0"/>
              <a:t> </a:t>
            </a:r>
            <a:r>
              <a:rPr lang="en-US" sz="1600" dirty="0" err="1"/>
              <a:t>bianchi</a:t>
            </a:r>
            <a:r>
              <a:rPr lang="en-US" sz="1600" dirty="0"/>
              <a:t> </a:t>
            </a:r>
            <a:r>
              <a:rPr lang="en-US" sz="1600" dirty="0" err="1"/>
              <a:t>utilizzati</a:t>
            </a:r>
            <a:r>
              <a:rPr lang="en-US" sz="1600" dirty="0"/>
              <a:t> come </a:t>
            </a:r>
            <a:r>
              <a:rPr lang="en-US" sz="1600" dirty="0" err="1"/>
              <a:t>separatori</a:t>
            </a:r>
            <a:endParaRPr lang="en-US" sz="1600" dirty="0"/>
          </a:p>
          <a:p>
            <a:pPr lvl="1"/>
            <a:r>
              <a:rPr lang="en-US" sz="1600" dirty="0" err="1"/>
              <a:t>Suddivisione</a:t>
            </a:r>
            <a:r>
              <a:rPr lang="en-US" sz="1600" dirty="0"/>
              <a:t> </a:t>
            </a:r>
            <a:r>
              <a:rPr lang="en-US" sz="1600" dirty="0" err="1"/>
              <a:t>automatica</a:t>
            </a:r>
            <a:r>
              <a:rPr lang="en-US" sz="1600" dirty="0"/>
              <a:t>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pagine</a:t>
            </a:r>
            <a:r>
              <a:rPr lang="en-US" sz="1600" dirty="0"/>
              <a:t> </a:t>
            </a:r>
            <a:r>
              <a:rPr lang="en-US" sz="1600" dirty="0" err="1"/>
              <a:t>provenienti</a:t>
            </a:r>
            <a:r>
              <a:rPr lang="en-US" sz="1600" dirty="0"/>
              <a:t> da </a:t>
            </a:r>
            <a:r>
              <a:rPr lang="en-US" sz="1600" dirty="0" err="1"/>
              <a:t>acquisizioni</a:t>
            </a:r>
            <a:r>
              <a:rPr lang="en-US" sz="1600" dirty="0"/>
              <a:t> in </a:t>
            </a:r>
            <a:r>
              <a:rPr lang="en-US" sz="1600" dirty="0" err="1"/>
              <a:t>blocco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veloce e flessibile del processo di acquisizione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4"/>
            <a:ext cx="7344816" cy="3134376"/>
          </a:xfrm>
        </p:spPr>
        <p:txBody>
          <a:bodyPr/>
          <a:lstStyle/>
          <a:p>
            <a:r>
              <a:rPr lang="en-US" sz="1800" dirty="0" err="1"/>
              <a:t>Veloce</a:t>
            </a:r>
            <a:r>
              <a:rPr lang="en-US" sz="1800" dirty="0"/>
              <a:t> </a:t>
            </a:r>
            <a:r>
              <a:rPr lang="en-US" sz="1800" dirty="0" err="1"/>
              <a:t>criptazione</a:t>
            </a:r>
            <a:r>
              <a:rPr lang="en-US" sz="1800" dirty="0"/>
              <a:t> e </a:t>
            </a:r>
            <a:r>
              <a:rPr lang="en-US" sz="1800" dirty="0" err="1"/>
              <a:t>conversione</a:t>
            </a:r>
            <a:endParaRPr lang="en-US" sz="1800" dirty="0"/>
          </a:p>
          <a:p>
            <a:pPr lvl="1"/>
            <a:r>
              <a:rPr lang="en-US" sz="1600" dirty="0" err="1"/>
              <a:t>Trasformazione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documenti</a:t>
            </a:r>
            <a:r>
              <a:rPr lang="en-US" sz="1600" dirty="0"/>
              <a:t> in </a:t>
            </a:r>
            <a:r>
              <a:rPr lang="en-US" sz="1600" dirty="0" err="1"/>
              <a:t>svariati</a:t>
            </a:r>
            <a:r>
              <a:rPr lang="en-US" sz="1600" dirty="0"/>
              <a:t> </a:t>
            </a:r>
            <a:r>
              <a:rPr lang="en-US" sz="1600" dirty="0" err="1"/>
              <a:t>formati</a:t>
            </a:r>
            <a:r>
              <a:rPr lang="en-US" sz="1600" dirty="0"/>
              <a:t> </a:t>
            </a:r>
            <a:r>
              <a:rPr lang="en-US" sz="1600" dirty="0" err="1"/>
              <a:t>elettronici</a:t>
            </a:r>
            <a:endParaRPr lang="en-US" sz="1600" dirty="0"/>
          </a:p>
          <a:p>
            <a:pPr lvl="2"/>
            <a:r>
              <a:rPr lang="en-US" sz="1600" dirty="0">
                <a:latin typeface="Century Gothic" panose="020B0502020202020204" pitchFamily="34" charset="0"/>
              </a:rPr>
              <a:t>Microsoft Word o Excel® </a:t>
            </a:r>
            <a:r>
              <a:rPr lang="en-US" sz="1600" dirty="0" err="1">
                <a:latin typeface="Century Gothic" panose="020B0502020202020204" pitchFamily="34" charset="0"/>
              </a:rPr>
              <a:t>editabili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2"/>
            <a:r>
              <a:rPr lang="en-US" sz="1600" dirty="0" err="1">
                <a:latin typeface="Century Gothic" panose="020B0502020202020204" pitchFamily="34" charset="0"/>
              </a:rPr>
              <a:t>Documenti</a:t>
            </a:r>
            <a:r>
              <a:rPr lang="en-US" sz="1600" dirty="0">
                <a:latin typeface="Century Gothic" panose="020B0502020202020204" pitchFamily="34" charset="0"/>
              </a:rPr>
              <a:t> PDF/A</a:t>
            </a:r>
          </a:p>
          <a:p>
            <a:pPr lvl="2"/>
            <a:r>
              <a:rPr lang="en-US" sz="1600" dirty="0">
                <a:latin typeface="Century Gothic" panose="020B0502020202020204" pitchFamily="34" charset="0"/>
              </a:rPr>
              <a:t>PDFs </a:t>
            </a:r>
            <a:r>
              <a:rPr lang="en-US" sz="1600" dirty="0" err="1">
                <a:latin typeface="Century Gothic" panose="020B0502020202020204" pitchFamily="34" charset="0"/>
              </a:rPr>
              <a:t>criptati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1"/>
            <a:r>
              <a:rPr lang="en-US" sz="1600" dirty="0" err="1"/>
              <a:t>Invio</a:t>
            </a:r>
            <a:r>
              <a:rPr lang="en-US" sz="1600" dirty="0"/>
              <a:t> </a:t>
            </a:r>
            <a:r>
              <a:rPr lang="en-US" sz="1600" dirty="0" err="1"/>
              <a:t>simultaneo</a:t>
            </a:r>
            <a:r>
              <a:rPr lang="en-US" sz="1600" dirty="0"/>
              <a:t>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acquisizioni</a:t>
            </a:r>
            <a:r>
              <a:rPr lang="en-US" sz="1600" dirty="0"/>
              <a:t> in </a:t>
            </a:r>
            <a:r>
              <a:rPr lang="en-US" sz="1600" dirty="0" err="1"/>
              <a:t>diversi</a:t>
            </a:r>
            <a:r>
              <a:rPr lang="en-US" sz="1600" dirty="0"/>
              <a:t> </a:t>
            </a:r>
            <a:r>
              <a:rPr lang="en-US" sz="1600" dirty="0" err="1"/>
              <a:t>formati</a:t>
            </a:r>
            <a:r>
              <a:rPr lang="en-US" sz="1600" dirty="0"/>
              <a:t> e verso </a:t>
            </a:r>
            <a:r>
              <a:rPr lang="en-US" sz="1600" dirty="0" err="1"/>
              <a:t>differenti</a:t>
            </a:r>
            <a:r>
              <a:rPr lang="en-US" sz="1600" dirty="0"/>
              <a:t> </a:t>
            </a:r>
            <a:r>
              <a:rPr lang="en-US" sz="1600" dirty="0" err="1"/>
              <a:t>destinazioni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veloce e flessibile del processo di acquisizione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860032" y="1237573"/>
            <a:ext cx="4032448" cy="3134377"/>
          </a:xfrm>
        </p:spPr>
        <p:txBody>
          <a:bodyPr/>
          <a:lstStyle/>
          <a:p>
            <a:pPr lvl="0"/>
            <a:r>
              <a:rPr lang="en-US" sz="1800" dirty="0" err="1"/>
              <a:t>Motore</a:t>
            </a:r>
            <a:r>
              <a:rPr lang="en-US" sz="1800" dirty="0"/>
              <a:t> di </a:t>
            </a:r>
            <a:r>
              <a:rPr lang="en-US" sz="1800" dirty="0" err="1"/>
              <a:t>compressione</a:t>
            </a:r>
            <a:r>
              <a:rPr lang="en-US" sz="1800" dirty="0"/>
              <a:t> I.R.I.S. </a:t>
            </a:r>
            <a:r>
              <a:rPr lang="en-US" sz="1800" dirty="0" err="1"/>
              <a:t>iHQC</a:t>
            </a:r>
            <a:r>
              <a:rPr lang="en-US" sz="1800" dirty="0"/>
              <a:t>™</a:t>
            </a:r>
          </a:p>
          <a:p>
            <a:pPr lvl="1"/>
            <a:r>
              <a:rPr lang="en-US" sz="1600" dirty="0"/>
              <a:t>PDF con OCR </a:t>
            </a:r>
            <a:r>
              <a:rPr lang="en-US" sz="1600" dirty="0">
                <a:sym typeface="Wingdings" panose="05000000000000000000" pitchFamily="2" charset="2"/>
              </a:rPr>
              <a:t> file 570x </a:t>
            </a:r>
            <a:r>
              <a:rPr lang="en-US" sz="1600" dirty="0" err="1">
                <a:sym typeface="Wingdings" panose="05000000000000000000" pitchFamily="2" charset="2"/>
              </a:rPr>
              <a:t>più</a:t>
            </a:r>
            <a:r>
              <a:rPr lang="en-US" sz="1600" dirty="0">
                <a:sym typeface="Wingdings" panose="05000000000000000000" pitchFamily="2" charset="2"/>
              </a:rPr>
              <a:t> piccolo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PDF </a:t>
            </a:r>
            <a:r>
              <a:rPr lang="en-US" sz="1600" dirty="0" err="1">
                <a:sym typeface="Wingdings" panose="05000000000000000000" pitchFamily="2" charset="2"/>
              </a:rPr>
              <a:t>senza</a:t>
            </a:r>
            <a:r>
              <a:rPr lang="en-US" sz="1600" dirty="0">
                <a:sym typeface="Wingdings" panose="05000000000000000000" pitchFamily="2" charset="2"/>
              </a:rPr>
              <a:t> OCR  file 790x </a:t>
            </a:r>
            <a:r>
              <a:rPr lang="en-US" sz="1600" dirty="0" err="1">
                <a:sym typeface="Wingdings" panose="05000000000000000000" pitchFamily="2" charset="2"/>
              </a:rPr>
              <a:t>più</a:t>
            </a:r>
            <a:r>
              <a:rPr lang="en-US" sz="1600" dirty="0">
                <a:sym typeface="Wingdings" panose="05000000000000000000" pitchFamily="2" charset="2"/>
              </a:rPr>
              <a:t> piccolo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11560" y="1237573"/>
            <a:ext cx="4032448" cy="3134377"/>
          </a:xfrm>
        </p:spPr>
        <p:txBody>
          <a:bodyPr/>
          <a:lstStyle/>
          <a:p>
            <a:pPr lvl="0"/>
            <a:r>
              <a:rPr lang="en-US" sz="1800" dirty="0" err="1"/>
              <a:t>Compressione</a:t>
            </a:r>
            <a:r>
              <a:rPr lang="en-US" sz="1800" dirty="0"/>
              <a:t> JPEG</a:t>
            </a:r>
          </a:p>
          <a:p>
            <a:pPr marL="0" lvl="0" indent="0">
              <a:buNone/>
            </a:pPr>
            <a:r>
              <a:rPr lang="en-US" sz="1600" dirty="0"/>
              <a:t>Con </a:t>
            </a:r>
            <a:r>
              <a:rPr lang="en-US" sz="1600" dirty="0" err="1"/>
              <a:t>compressione</a:t>
            </a:r>
            <a:r>
              <a:rPr lang="en-US" sz="1600" dirty="0"/>
              <a:t> del 80% </a:t>
            </a:r>
            <a:r>
              <a:rPr lang="en-US" sz="1600" dirty="0">
                <a:sym typeface="Wingdings" panose="05000000000000000000" pitchFamily="2" charset="2"/>
              </a:rPr>
              <a:t> file 15x </a:t>
            </a:r>
            <a:r>
              <a:rPr lang="en-US" sz="1600" dirty="0" err="1">
                <a:sym typeface="Wingdings" panose="05000000000000000000" pitchFamily="2" charset="2"/>
              </a:rPr>
              <a:t>più</a:t>
            </a:r>
            <a:r>
              <a:rPr lang="en-US" sz="1600" dirty="0">
                <a:sym typeface="Wingdings" panose="05000000000000000000" pitchFamily="2" charset="2"/>
              </a:rPr>
              <a:t> piccolo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veloce e flessibile del processo di acquisizione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48" y="3219822"/>
            <a:ext cx="1238702" cy="1147935"/>
          </a:xfrm>
          <a:prstGeom prst="rect">
            <a:avLst/>
          </a:prstGeom>
          <a:ln>
            <a:solidFill>
              <a:srgbClr val="A7A9A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595" y="3339530"/>
            <a:ext cx="1356165" cy="1057168"/>
          </a:xfrm>
          <a:prstGeom prst="rect">
            <a:avLst/>
          </a:prstGeom>
          <a:ln>
            <a:solidFill>
              <a:srgbClr val="A7A9AC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975" y="3225920"/>
            <a:ext cx="1334808" cy="1142596"/>
          </a:xfrm>
          <a:prstGeom prst="rect">
            <a:avLst/>
          </a:prstGeom>
          <a:ln>
            <a:solidFill>
              <a:srgbClr val="A7A9AC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3339529"/>
            <a:ext cx="1382861" cy="1051828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9686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032948"/>
            <a:ext cx="5472608" cy="3134377"/>
          </a:xfrm>
        </p:spPr>
        <p:txBody>
          <a:bodyPr/>
          <a:lstStyle/>
          <a:p>
            <a:r>
              <a:rPr lang="en-US" sz="1800" dirty="0" err="1"/>
              <a:t>Indicizzazione</a:t>
            </a:r>
            <a:r>
              <a:rPr lang="en-US" sz="1800" dirty="0"/>
              <a:t> </a:t>
            </a:r>
            <a:r>
              <a:rPr lang="en-US" sz="1800" dirty="0" err="1"/>
              <a:t>automatica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documenti</a:t>
            </a:r>
            <a:r>
              <a:rPr lang="en-US" sz="1800" dirty="0"/>
              <a:t> </a:t>
            </a:r>
            <a:r>
              <a:rPr lang="en-US" sz="1800" dirty="0" err="1"/>
              <a:t>acquisiti</a:t>
            </a:r>
            <a:endParaRPr lang="en-US" sz="1800" dirty="0"/>
          </a:p>
          <a:p>
            <a:pPr lvl="1"/>
            <a:r>
              <a:rPr lang="en-US" sz="1600" dirty="0" err="1"/>
              <a:t>Riconoscimento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tipologia</a:t>
            </a:r>
            <a:r>
              <a:rPr lang="en-US" sz="1600" dirty="0"/>
              <a:t> del </a:t>
            </a:r>
            <a:r>
              <a:rPr lang="en-US" sz="1600" dirty="0" err="1"/>
              <a:t>documento</a:t>
            </a:r>
            <a:r>
              <a:rPr lang="en-US" sz="1600" dirty="0"/>
              <a:t> </a:t>
            </a:r>
            <a:r>
              <a:rPr lang="en-US" sz="1600" dirty="0" err="1"/>
              <a:t>ed</a:t>
            </a:r>
            <a:r>
              <a:rPr lang="en-US" sz="1600" dirty="0"/>
              <a:t> </a:t>
            </a:r>
            <a:r>
              <a:rPr lang="en-US" sz="1600" dirty="0" err="1"/>
              <a:t>attivazione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relativi</a:t>
            </a:r>
            <a:r>
              <a:rPr lang="en-US" sz="1600" dirty="0"/>
              <a:t> </a:t>
            </a:r>
            <a:r>
              <a:rPr lang="en-US" sz="1600" dirty="0" err="1"/>
              <a:t>processi</a:t>
            </a:r>
            <a:r>
              <a:rPr lang="en-US" sz="1600" dirty="0"/>
              <a:t> e </a:t>
            </a:r>
            <a:r>
              <a:rPr lang="en-US" sz="1600" dirty="0" err="1"/>
              <a:t>flussi</a:t>
            </a:r>
            <a:r>
              <a:rPr lang="en-US" sz="1600" dirty="0"/>
              <a:t> ad </a:t>
            </a:r>
            <a:r>
              <a:rPr lang="en-US" sz="1600" dirty="0" err="1"/>
              <a:t>esso</a:t>
            </a:r>
            <a:r>
              <a:rPr lang="en-US" sz="1600" dirty="0"/>
              <a:t> </a:t>
            </a:r>
            <a:r>
              <a:rPr lang="en-US" sz="1600" dirty="0" err="1"/>
              <a:t>associati</a:t>
            </a:r>
            <a:r>
              <a:rPr lang="en-US" sz="1600" dirty="0"/>
              <a:t>. </a:t>
            </a:r>
            <a:r>
              <a:rPr lang="en-US" sz="1600" dirty="0" err="1"/>
              <a:t>Esempio</a:t>
            </a:r>
            <a:r>
              <a:rPr lang="en-US" sz="1600" dirty="0"/>
              <a:t>: </a:t>
            </a:r>
            <a:r>
              <a:rPr lang="en-US" sz="1600" dirty="0" err="1"/>
              <a:t>fatture</a:t>
            </a:r>
            <a:r>
              <a:rPr lang="en-US" sz="1600" dirty="0"/>
              <a:t> passive </a:t>
            </a:r>
            <a:r>
              <a:rPr lang="en-US" sz="1600" dirty="0" err="1"/>
              <a:t>provenienti</a:t>
            </a:r>
            <a:r>
              <a:rPr lang="en-US" sz="1600" dirty="0"/>
              <a:t> da </a:t>
            </a:r>
            <a:r>
              <a:rPr lang="en-US" sz="1600" dirty="0" err="1"/>
              <a:t>diversi</a:t>
            </a:r>
            <a:r>
              <a:rPr lang="en-US" sz="1600" dirty="0"/>
              <a:t> </a:t>
            </a:r>
            <a:r>
              <a:rPr lang="en-US" sz="1600" dirty="0" err="1"/>
              <a:t>fornitori</a:t>
            </a:r>
            <a:r>
              <a:rPr lang="en-US" sz="1600" dirty="0"/>
              <a:t> </a:t>
            </a:r>
            <a:r>
              <a:rPr lang="en-US" sz="1600" dirty="0" err="1"/>
              <a:t>attivano</a:t>
            </a:r>
            <a:r>
              <a:rPr lang="en-US" sz="1600" dirty="0"/>
              <a:t> </a:t>
            </a:r>
            <a:r>
              <a:rPr lang="en-US" sz="1600" dirty="0" err="1"/>
              <a:t>differenti</a:t>
            </a:r>
            <a:r>
              <a:rPr lang="en-US" sz="1600" dirty="0"/>
              <a:t> </a:t>
            </a:r>
            <a:r>
              <a:rPr lang="en-US" sz="1600" dirty="0" err="1"/>
              <a:t>flussi</a:t>
            </a:r>
            <a:endParaRPr lang="en-US" sz="1600" dirty="0"/>
          </a:p>
          <a:p>
            <a:pPr lvl="1"/>
            <a:r>
              <a:rPr lang="en-US" sz="1600" dirty="0" err="1"/>
              <a:t>Cattura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dati</a:t>
            </a:r>
            <a:r>
              <a:rPr lang="en-US" sz="1600" dirty="0"/>
              <a:t> </a:t>
            </a:r>
            <a:r>
              <a:rPr lang="en-US" sz="1600" dirty="0" err="1"/>
              <a:t>attraverso</a:t>
            </a:r>
            <a:r>
              <a:rPr lang="en-US" sz="1600" dirty="0"/>
              <a:t> OCR </a:t>
            </a:r>
            <a:r>
              <a:rPr lang="en-US" sz="1600" dirty="0" err="1"/>
              <a:t>zonale</a:t>
            </a:r>
            <a:r>
              <a:rPr lang="en-US" sz="1600" dirty="0"/>
              <a:t> o barcode</a:t>
            </a:r>
          </a:p>
          <a:p>
            <a:pPr lvl="1"/>
            <a:r>
              <a:rPr lang="en-US" sz="1600" dirty="0" err="1"/>
              <a:t>Possibilità</a:t>
            </a:r>
            <a:r>
              <a:rPr lang="en-US" sz="1600" dirty="0"/>
              <a:t> </a:t>
            </a:r>
            <a:r>
              <a:rPr lang="en-US" sz="1600" dirty="0" err="1"/>
              <a:t>dell’utente</a:t>
            </a:r>
            <a:r>
              <a:rPr lang="en-US" sz="1600" dirty="0"/>
              <a:t> di </a:t>
            </a:r>
            <a:r>
              <a:rPr lang="en-US" sz="1600" dirty="0" err="1"/>
              <a:t>verificare</a:t>
            </a:r>
            <a:r>
              <a:rPr lang="en-US" sz="1600" dirty="0"/>
              <a:t> e </a:t>
            </a:r>
            <a:r>
              <a:rPr lang="en-US" sz="1600" dirty="0" err="1"/>
              <a:t>modificare</a:t>
            </a:r>
            <a:r>
              <a:rPr lang="en-US" sz="1600" dirty="0"/>
              <a:t> i </a:t>
            </a:r>
            <a:r>
              <a:rPr lang="en-US" sz="1600" dirty="0" err="1"/>
              <a:t>dati</a:t>
            </a:r>
            <a:r>
              <a:rPr lang="en-US" sz="1600" dirty="0"/>
              <a:t> </a:t>
            </a:r>
            <a:r>
              <a:rPr lang="en-US" sz="1600" dirty="0" err="1"/>
              <a:t>acquisiti</a:t>
            </a:r>
            <a:endParaRPr lang="en-US" sz="1600" dirty="0"/>
          </a:p>
          <a:p>
            <a:pPr lvl="1"/>
            <a:r>
              <a:rPr lang="en-US" sz="1600" dirty="0" err="1"/>
              <a:t>Suddivisione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documenti</a:t>
            </a:r>
            <a:r>
              <a:rPr lang="en-US" sz="1600" dirty="0"/>
              <a:t> in base a barcode, OCR </a:t>
            </a:r>
            <a:r>
              <a:rPr lang="en-US" sz="1600" dirty="0" err="1"/>
              <a:t>zonale</a:t>
            </a:r>
            <a:r>
              <a:rPr lang="en-US" sz="1600" dirty="0"/>
              <a:t> o </a:t>
            </a:r>
            <a:r>
              <a:rPr lang="en-US" sz="1600" dirty="0" err="1"/>
              <a:t>numero</a:t>
            </a:r>
            <a:r>
              <a:rPr lang="en-US" sz="1600" dirty="0"/>
              <a:t> di </a:t>
            </a:r>
            <a:r>
              <a:rPr lang="en-US" sz="1600" dirty="0" err="1"/>
              <a:t>pagina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veloce e flessibile del processo di acquisizione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32948"/>
            <a:ext cx="2480897" cy="3507854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39443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34724"/>
            <a:ext cx="8208912" cy="3134376"/>
          </a:xfrm>
        </p:spPr>
        <p:txBody>
          <a:bodyPr/>
          <a:lstStyle/>
          <a:p>
            <a:r>
              <a:rPr lang="en-GB" sz="1800" dirty="0" err="1"/>
              <a:t>Validazione</a:t>
            </a:r>
            <a:r>
              <a:rPr lang="en-GB" sz="1800" dirty="0"/>
              <a:t> </a:t>
            </a:r>
            <a:r>
              <a:rPr lang="en-GB" sz="1800" dirty="0" err="1"/>
              <a:t>dei</a:t>
            </a:r>
            <a:r>
              <a:rPr lang="en-GB" sz="1800" dirty="0"/>
              <a:t> </a:t>
            </a:r>
            <a:r>
              <a:rPr lang="en-GB" sz="1800" dirty="0" err="1"/>
              <a:t>dati</a:t>
            </a:r>
            <a:r>
              <a:rPr lang="en-GB" sz="1800" dirty="0"/>
              <a:t> </a:t>
            </a:r>
            <a:r>
              <a:rPr lang="en-GB" sz="1800" dirty="0" err="1"/>
              <a:t>tramite</a:t>
            </a:r>
            <a:r>
              <a:rPr lang="en-GB" sz="1800" dirty="0"/>
              <a:t> Database</a:t>
            </a:r>
          </a:p>
          <a:p>
            <a:pPr lvl="1"/>
            <a:r>
              <a:rPr lang="en-GB" sz="1600" dirty="0"/>
              <a:t>I </a:t>
            </a:r>
            <a:r>
              <a:rPr lang="en-GB" sz="1600" dirty="0" err="1"/>
              <a:t>dati</a:t>
            </a:r>
            <a:r>
              <a:rPr lang="en-GB" sz="1600" dirty="0"/>
              <a:t> </a:t>
            </a:r>
            <a:r>
              <a:rPr lang="en-GB" sz="1600" dirty="0" err="1"/>
              <a:t>acquisiti</a:t>
            </a:r>
            <a:r>
              <a:rPr lang="en-GB" sz="1600" dirty="0"/>
              <a:t> </a:t>
            </a:r>
            <a:r>
              <a:rPr lang="en-GB" sz="1600" dirty="0" err="1"/>
              <a:t>possono</a:t>
            </a:r>
            <a:r>
              <a:rPr lang="en-GB" sz="1600" dirty="0"/>
              <a:t> </a:t>
            </a:r>
            <a:r>
              <a:rPr lang="en-GB" sz="1600" dirty="0" err="1"/>
              <a:t>essere</a:t>
            </a:r>
            <a:r>
              <a:rPr lang="en-GB" sz="1600" dirty="0"/>
              <a:t> </a:t>
            </a:r>
            <a:r>
              <a:rPr lang="en-GB" sz="1600" dirty="0" err="1"/>
              <a:t>validati</a:t>
            </a:r>
            <a:r>
              <a:rPr lang="en-GB" sz="1600" dirty="0"/>
              <a:t> </a:t>
            </a:r>
            <a:r>
              <a:rPr lang="en-GB" sz="1600" dirty="0" err="1"/>
              <a:t>automaticamente</a:t>
            </a:r>
            <a:r>
              <a:rPr lang="en-GB" sz="1600" dirty="0"/>
              <a:t> o </a:t>
            </a:r>
            <a:r>
              <a:rPr lang="en-GB" sz="1600" dirty="0" err="1"/>
              <a:t>manualmente</a:t>
            </a:r>
            <a:r>
              <a:rPr lang="en-GB" sz="1600" dirty="0"/>
              <a:t> </a:t>
            </a:r>
            <a:r>
              <a:rPr lang="en-GB" sz="1600" dirty="0" err="1"/>
              <a:t>confrontandoli</a:t>
            </a:r>
            <a:r>
              <a:rPr lang="en-GB" sz="1600" dirty="0"/>
              <a:t> con un database</a:t>
            </a:r>
          </a:p>
          <a:p>
            <a:pPr lvl="2"/>
            <a:r>
              <a:rPr lang="en-GB" sz="1600" dirty="0" err="1">
                <a:latin typeface="Century Gothic" panose="020B0502020202020204" pitchFamily="34" charset="0"/>
              </a:rPr>
              <a:t>Esempio</a:t>
            </a:r>
            <a:r>
              <a:rPr lang="en-GB" sz="1600" dirty="0">
                <a:latin typeface="Century Gothic" panose="020B0502020202020204" pitchFamily="34" charset="0"/>
              </a:rPr>
              <a:t>: </a:t>
            </a:r>
            <a:r>
              <a:rPr lang="en-GB" sz="1600" dirty="0" err="1">
                <a:latin typeface="Century Gothic" panose="020B0502020202020204" pitchFamily="34" charset="0"/>
              </a:rPr>
              <a:t>il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dato</a:t>
            </a:r>
            <a:r>
              <a:rPr lang="en-GB" sz="1600" dirty="0">
                <a:latin typeface="Century Gothic" panose="020B0502020202020204" pitchFamily="34" charset="0"/>
              </a:rPr>
              <a:t> “12345” è un </a:t>
            </a:r>
            <a:r>
              <a:rPr lang="en-GB" sz="1600" dirty="0" err="1">
                <a:latin typeface="Century Gothic" panose="020B0502020202020204" pitchFamily="34" charset="0"/>
              </a:rPr>
              <a:t>codice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cliente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valido</a:t>
            </a:r>
            <a:r>
              <a:rPr lang="en-GB" sz="1600" dirty="0">
                <a:latin typeface="Century Gothic" panose="020B0502020202020204" pitchFamily="34" charset="0"/>
              </a:rPr>
              <a:t>?</a:t>
            </a:r>
          </a:p>
          <a:p>
            <a:pPr lvl="1"/>
            <a:r>
              <a:rPr lang="en-GB" sz="1600" dirty="0" err="1"/>
              <a:t>Nuovi</a:t>
            </a:r>
            <a:r>
              <a:rPr lang="en-GB" sz="1600" dirty="0"/>
              <a:t> </a:t>
            </a:r>
            <a:r>
              <a:rPr lang="en-GB" sz="1600" dirty="0" err="1"/>
              <a:t>dati</a:t>
            </a:r>
            <a:r>
              <a:rPr lang="en-GB" sz="1600" dirty="0"/>
              <a:t> </a:t>
            </a:r>
            <a:r>
              <a:rPr lang="en-GB" sz="1600" dirty="0" err="1"/>
              <a:t>interrogabili</a:t>
            </a:r>
            <a:r>
              <a:rPr lang="en-GB" sz="1600" dirty="0"/>
              <a:t> verso un database </a:t>
            </a:r>
            <a:r>
              <a:rPr lang="en-GB" sz="1600" dirty="0" err="1"/>
              <a:t>possono</a:t>
            </a:r>
            <a:r>
              <a:rPr lang="en-GB" sz="1600" dirty="0"/>
              <a:t> </a:t>
            </a:r>
            <a:r>
              <a:rPr lang="en-GB" sz="1600" dirty="0" err="1"/>
              <a:t>essere</a:t>
            </a:r>
            <a:r>
              <a:rPr lang="en-GB" sz="1600" dirty="0"/>
              <a:t> </a:t>
            </a:r>
            <a:r>
              <a:rPr lang="en-GB" sz="1600" dirty="0" err="1"/>
              <a:t>aggiunti</a:t>
            </a:r>
            <a:r>
              <a:rPr lang="en-GB" sz="1600" dirty="0"/>
              <a:t> </a:t>
            </a:r>
            <a:r>
              <a:rPr lang="en-GB" sz="1600" dirty="0" err="1"/>
              <a:t>ai</a:t>
            </a:r>
            <a:r>
              <a:rPr lang="en-GB" sz="1600" dirty="0"/>
              <a:t> </a:t>
            </a:r>
            <a:r>
              <a:rPr lang="en-GB" sz="1600" dirty="0" err="1"/>
              <a:t>dati</a:t>
            </a:r>
            <a:r>
              <a:rPr lang="en-GB" sz="1600" dirty="0"/>
              <a:t> </a:t>
            </a:r>
            <a:r>
              <a:rPr lang="en-GB" sz="1600" dirty="0" err="1"/>
              <a:t>acquisiti</a:t>
            </a:r>
            <a:r>
              <a:rPr lang="en-GB" sz="1600" dirty="0"/>
              <a:t> </a:t>
            </a:r>
            <a:r>
              <a:rPr lang="en-GB" sz="1600" dirty="0" err="1"/>
              <a:t>tramite</a:t>
            </a:r>
            <a:r>
              <a:rPr lang="en-GB" sz="1600" dirty="0"/>
              <a:t> </a:t>
            </a:r>
            <a:r>
              <a:rPr lang="en-GB" sz="1600" dirty="0" err="1"/>
              <a:t>scansione</a:t>
            </a:r>
            <a:endParaRPr lang="en-GB" sz="1600" dirty="0"/>
          </a:p>
          <a:p>
            <a:pPr lvl="2"/>
            <a:r>
              <a:rPr lang="en-GB" sz="1600" dirty="0" err="1">
                <a:latin typeface="Century Gothic" panose="020B0502020202020204" pitchFamily="34" charset="0"/>
              </a:rPr>
              <a:t>Esempio</a:t>
            </a:r>
            <a:r>
              <a:rPr lang="en-GB" sz="1600" dirty="0">
                <a:latin typeface="Century Gothic" panose="020B0502020202020204" pitchFamily="34" charset="0"/>
              </a:rPr>
              <a:t>: se “12345” è </a:t>
            </a:r>
            <a:r>
              <a:rPr lang="en-GB" sz="1600" dirty="0" err="1">
                <a:latin typeface="Century Gothic" panose="020B0502020202020204" pitchFamily="34" charset="0"/>
              </a:rPr>
              <a:t>il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codice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cliente</a:t>
            </a:r>
            <a:r>
              <a:rPr lang="en-GB" sz="1600" dirty="0">
                <a:latin typeface="Century Gothic" panose="020B0502020202020204" pitchFamily="34" charset="0"/>
              </a:rPr>
              <a:t>, </a:t>
            </a:r>
            <a:r>
              <a:rPr lang="en-GB" sz="1600" dirty="0" err="1">
                <a:latin typeface="Century Gothic" panose="020B0502020202020204" pitchFamily="34" charset="0"/>
              </a:rPr>
              <a:t>qual’è</a:t>
            </a:r>
            <a:r>
              <a:rPr lang="en-GB" sz="1600" dirty="0">
                <a:latin typeface="Century Gothic" panose="020B0502020202020204" pitchFamily="34" charset="0"/>
              </a:rPr>
              <a:t> la </a:t>
            </a:r>
            <a:r>
              <a:rPr lang="en-GB" sz="1600" dirty="0" err="1">
                <a:latin typeface="Century Gothic" panose="020B0502020202020204" pitchFamily="34" charset="0"/>
              </a:rPr>
              <a:t>ragione</a:t>
            </a:r>
            <a:r>
              <a:rPr lang="en-GB" sz="1600" dirty="0"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latin typeface="Century Gothic" panose="020B0502020202020204" pitchFamily="34" charset="0"/>
              </a:rPr>
              <a:t>sociale</a:t>
            </a:r>
            <a:r>
              <a:rPr lang="en-GB" sz="1600" dirty="0">
                <a:latin typeface="Century Gothic" panose="020B0502020202020204" pitchFamily="34" charset="0"/>
              </a:rPr>
              <a:t> del </a:t>
            </a:r>
            <a:r>
              <a:rPr lang="en-GB" sz="1600" dirty="0" err="1">
                <a:latin typeface="Century Gothic" panose="020B0502020202020204" pitchFamily="34" charset="0"/>
              </a:rPr>
              <a:t>cliente</a:t>
            </a:r>
            <a:r>
              <a:rPr lang="en-GB" sz="1600" dirty="0">
                <a:latin typeface="Century Gothic" panose="020B050202020202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Gestione veloce e flessibile del processo di acquisizione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5263" y="3579862"/>
            <a:ext cx="7953473" cy="648000"/>
            <a:chOff x="362943" y="3981561"/>
            <a:chExt cx="7953473" cy="648000"/>
          </a:xfrm>
        </p:grpSpPr>
        <p:sp>
          <p:nvSpPr>
            <p:cNvPr id="4" name="Double Brace 3"/>
            <p:cNvSpPr/>
            <p:nvPr/>
          </p:nvSpPr>
          <p:spPr>
            <a:xfrm>
              <a:off x="362943" y="3981561"/>
              <a:ext cx="1296000" cy="648000"/>
            </a:xfrm>
            <a:prstGeom prst="bracePair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000" tIns="16002" rIns="144000" bIns="16002" numCol="1" spcCol="1270" anchor="ctr" anchorCtr="0">
              <a:noAutofit/>
            </a:bodyPr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GB" sz="12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Customer No. extracted</a:t>
              </a:r>
            </a:p>
          </p:txBody>
        </p:sp>
        <p:sp>
          <p:nvSpPr>
            <p:cNvPr id="5" name="Double Brace 4"/>
            <p:cNvSpPr/>
            <p:nvPr/>
          </p:nvSpPr>
          <p:spPr>
            <a:xfrm>
              <a:off x="2426101" y="3981561"/>
              <a:ext cx="1188000" cy="648000"/>
            </a:xfrm>
            <a:prstGeom prst="bracePair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000" tIns="16002" rIns="144000" bIns="16002" numCol="1" spcCol="1270" anchor="ctr" anchorCtr="0">
              <a:noAutofit/>
            </a:bodyPr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GB" sz="12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DB checked</a:t>
              </a:r>
            </a:p>
          </p:txBody>
        </p:sp>
        <p:sp>
          <p:nvSpPr>
            <p:cNvPr id="6" name="Double Brace 5"/>
            <p:cNvSpPr/>
            <p:nvPr/>
          </p:nvSpPr>
          <p:spPr>
            <a:xfrm>
              <a:off x="4381259" y="3981561"/>
              <a:ext cx="1512000" cy="648000"/>
            </a:xfrm>
            <a:prstGeom prst="bracePair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4000" tIns="16002" rIns="144000" bIns="16002" numCol="1" spcCol="1270" anchor="ctr" anchorCtr="0">
              <a:noAutofit/>
            </a:bodyPr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GB" sz="12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Customer found, name returned</a:t>
              </a:r>
            </a:p>
          </p:txBody>
        </p:sp>
        <p:sp>
          <p:nvSpPr>
            <p:cNvPr id="7" name="Double Brace 6"/>
            <p:cNvSpPr/>
            <p:nvPr/>
          </p:nvSpPr>
          <p:spPr>
            <a:xfrm>
              <a:off x="6660416" y="3981561"/>
              <a:ext cx="1656000" cy="648000"/>
            </a:xfrm>
            <a:prstGeom prst="bracePair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8000" tIns="16002" rIns="108000" bIns="16002" numCol="1" spcCol="1270" anchor="ctr" anchorCtr="0">
              <a:noAutofit/>
            </a:bodyPr>
            <a:lstStyle/>
            <a:p>
              <a:pPr defTabSz="533400" fontAlgn="auto">
                <a:lnSpc>
                  <a:spcPct val="90000"/>
                </a:lnSpc>
                <a:spcAft>
                  <a:spcPct val="35000"/>
                </a:spcAft>
              </a:pPr>
              <a:r>
                <a:rPr kumimoji="0" lang="en-GB" sz="12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Archived in DB with customer name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7051" y="4155926"/>
              <a:ext cx="628925" cy="2535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84364" y="4155926"/>
              <a:ext cx="628925" cy="2535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160" y="4155926"/>
              <a:ext cx="628925" cy="25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88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FCE660-8736-4B28-AD9C-5494B70FF5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sz="1800" dirty="0"/>
              <a:t>Aumentare la sicurezza e l'autenticità dei documenti</a:t>
            </a:r>
          </a:p>
          <a:p>
            <a:r>
              <a:rPr lang="it-IT" sz="1800" dirty="0"/>
              <a:t>Opzioni di filigrana supportate:</a:t>
            </a:r>
          </a:p>
          <a:p>
            <a:pPr lvl="1"/>
            <a:r>
              <a:rPr lang="it-IT" sz="1800" dirty="0"/>
              <a:t>Posizione sulla pagina</a:t>
            </a:r>
          </a:p>
          <a:p>
            <a:pPr lvl="1"/>
            <a:r>
              <a:rPr lang="it-IT" sz="1800" dirty="0"/>
              <a:t>Tipo di carattere, dimensione del carattere, colore del carattere</a:t>
            </a:r>
          </a:p>
          <a:p>
            <a:pPr lvl="1"/>
            <a:r>
              <a:rPr lang="it-IT" sz="1800" dirty="0"/>
              <a:t>Colore di sfondo</a:t>
            </a:r>
          </a:p>
          <a:p>
            <a:pPr lvl="1"/>
            <a:r>
              <a:rPr lang="it-IT" sz="1800" dirty="0"/>
              <a:t>Rotazione</a:t>
            </a:r>
          </a:p>
          <a:p>
            <a:pPr lvl="1"/>
            <a:r>
              <a:rPr lang="it-IT" sz="1800" dirty="0"/>
              <a:t>Trasparenza</a:t>
            </a:r>
            <a:endParaRPr lang="x-none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76B113-C263-44E8-BECF-ACE52683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Scansione con Filigrana e </a:t>
            </a:r>
            <a:r>
              <a:rPr lang="it-IT" dirty="0" err="1"/>
              <a:t>Bates</a:t>
            </a:r>
            <a:r>
              <a:rPr lang="it-IT" dirty="0"/>
              <a:t> </a:t>
            </a:r>
            <a:r>
              <a:rPr lang="it-IT" dirty="0" err="1"/>
              <a:t>Stamping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DEE31-83A1-4739-846A-D0CABF11F3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85" y="1301529"/>
            <a:ext cx="2233284" cy="1981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01B61-CD2B-4B39-A7FA-62929E1643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40" y="2296933"/>
            <a:ext cx="2233284" cy="1981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9353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Distribuzione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acquisizioni</a:t>
            </a:r>
            <a:r>
              <a:rPr lang="en-US" dirty="0"/>
              <a:t> dove è </a:t>
            </a:r>
            <a:r>
              <a:rPr lang="en-US" dirty="0" err="1"/>
              <a:t>necessario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03598"/>
            <a:ext cx="4858110" cy="359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ABD5CF-0659-4054-8313-234FA0733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uniFLOW hybrid - Connect to the Cloud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B47B0-DFA3-4015-B960-27C8E778D1F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lum brigh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9582"/>
            <a:ext cx="6624736" cy="24128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91580" y="3867894"/>
            <a:ext cx="7560840" cy="929792"/>
          </a:xfrm>
          <a:prstGeom prst="rect">
            <a:avLst/>
          </a:prstGeom>
          <a:noFill/>
          <a:ln>
            <a:noFill/>
          </a:ln>
        </p:spPr>
        <p:txBody>
          <a:bodyPr wrap="square" lIns="144000" tIns="0" rIns="144000" bIns="108000" rtlCol="0" anchor="t" anchorCtr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6D6E71"/>
              </a:contourClr>
            </a:sp3d>
          </a:bodyPr>
          <a:lstStyle/>
          <a:p>
            <a:pPr defTabSz="685800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</a:pPr>
            <a:r>
              <a:rPr lang="en-GB" sz="24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 uniFLOW hybrid </a:t>
            </a:r>
            <a:r>
              <a:rPr lang="en-GB" sz="24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gestisci</a:t>
            </a:r>
            <a:r>
              <a:rPr lang="en-GB" sz="24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en-GB" sz="24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centralmente</a:t>
            </a:r>
            <a:r>
              <a:rPr lang="en-GB" sz="24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en-GB" sz="24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ubicazioni</a:t>
            </a:r>
            <a:r>
              <a:rPr lang="en-GB" sz="24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server e </a:t>
            </a:r>
            <a:r>
              <a:rPr lang="en-GB" sz="24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ubicazioni</a:t>
            </a:r>
            <a:r>
              <a:rPr lang="en-GB" sz="24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cloud </a:t>
            </a:r>
            <a:endParaRPr lang="en-US" sz="2400" dirty="0" err="1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978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Printing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55526"/>
            <a:ext cx="6264696" cy="40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96883" y="1563638"/>
            <a:ext cx="6408712" cy="3134376"/>
          </a:xfrm>
        </p:spPr>
        <p:txBody>
          <a:bodyPr/>
          <a:lstStyle/>
          <a:p>
            <a:r>
              <a:rPr lang="en-US" sz="1800" dirty="0" err="1"/>
              <a:t>Servizio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r>
              <a:rPr lang="en-US" sz="1800" dirty="0"/>
              <a:t> per:</a:t>
            </a:r>
          </a:p>
          <a:p>
            <a:pPr lvl="1"/>
            <a:r>
              <a:rPr lang="en-US" sz="1600" dirty="0"/>
              <a:t>iPad®, iPhone® e Mac®</a:t>
            </a:r>
          </a:p>
          <a:p>
            <a:r>
              <a:rPr lang="en-US" sz="1800" dirty="0"/>
              <a:t>Built-in </a:t>
            </a:r>
            <a:r>
              <a:rPr lang="en-US" sz="1800" dirty="0" err="1"/>
              <a:t>AirPrint</a:t>
            </a:r>
            <a:r>
              <a:rPr lang="en-US" sz="1800" dirty="0"/>
              <a:t> driver</a:t>
            </a:r>
          </a:p>
          <a:p>
            <a:r>
              <a:rPr lang="en-US" sz="1800" dirty="0" err="1"/>
              <a:t>Certificazione</a:t>
            </a:r>
            <a:r>
              <a:rPr lang="en-US" sz="1800" dirty="0"/>
              <a:t> </a:t>
            </a:r>
            <a:r>
              <a:rPr lang="en-US" sz="1800" dirty="0" err="1"/>
              <a:t>ufficiale</a:t>
            </a:r>
            <a:r>
              <a:rPr lang="en-US" sz="1800" dirty="0"/>
              <a:t> Apple® </a:t>
            </a:r>
            <a:r>
              <a:rPr lang="en-US" sz="1800" dirty="0" err="1"/>
              <a:t>che</a:t>
            </a:r>
            <a:r>
              <a:rPr lang="en-US" sz="1800" dirty="0"/>
              <a:t> </a:t>
            </a:r>
            <a:r>
              <a:rPr lang="en-US" sz="1800" dirty="0" err="1"/>
              <a:t>assicura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piena</a:t>
            </a:r>
            <a:r>
              <a:rPr lang="en-US" sz="1800" dirty="0"/>
              <a:t> e </a:t>
            </a:r>
            <a:r>
              <a:rPr lang="en-US" sz="1800" dirty="0" err="1"/>
              <a:t>costante</a:t>
            </a:r>
            <a:r>
              <a:rPr lang="en-US" sz="1800" dirty="0"/>
              <a:t> </a:t>
            </a:r>
            <a:r>
              <a:rPr lang="en-US" sz="1800" dirty="0" err="1"/>
              <a:t>compatibilità</a:t>
            </a:r>
            <a:r>
              <a:rPr lang="en-US" sz="1800" dirty="0"/>
              <a:t> con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servizio</a:t>
            </a:r>
            <a:r>
              <a:rPr lang="en-US" sz="1800" dirty="0"/>
              <a:t> </a:t>
            </a:r>
            <a:r>
              <a:rPr lang="en-US" sz="1800" dirty="0" err="1"/>
              <a:t>AirPrint</a:t>
            </a:r>
            <a:r>
              <a:rPr lang="en-US" sz="18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Service per Apple AirPrint®</a:t>
            </a:r>
          </a:p>
        </p:txBody>
      </p:sp>
      <p:pic>
        <p:nvPicPr>
          <p:cNvPr id="4" name="Picture 3" descr="\\kermit\Temp\andreab\fromSandra\uniflow_5_4\screenshots\iphone_airprint_fre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987574"/>
            <a:ext cx="2123728" cy="3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723878"/>
            <a:ext cx="813435" cy="81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350826"/>
            <a:ext cx="4400708" cy="3134377"/>
          </a:xfrm>
        </p:spPr>
        <p:txBody>
          <a:bodyPr/>
          <a:lstStyle/>
          <a:p>
            <a:r>
              <a:rPr lang="en-US" sz="1800" dirty="0"/>
              <a:t>Stampa e </a:t>
            </a:r>
            <a:r>
              <a:rPr lang="en-US" sz="1800" dirty="0" err="1"/>
              <a:t>rilascio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dai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r>
              <a:rPr lang="en-US" sz="1800" dirty="0"/>
              <a:t> </a:t>
            </a:r>
            <a:r>
              <a:rPr lang="en-US" sz="1800" dirty="0" err="1"/>
              <a:t>mobili</a:t>
            </a:r>
            <a:r>
              <a:rPr lang="en-US" sz="1800" dirty="0"/>
              <a:t> </a:t>
            </a:r>
            <a:r>
              <a:rPr lang="en-US" sz="1800" dirty="0" err="1"/>
              <a:t>tramite</a:t>
            </a:r>
            <a:r>
              <a:rPr lang="en-US" sz="1800" dirty="0"/>
              <a:t> App</a:t>
            </a:r>
          </a:p>
          <a:p>
            <a:pPr lvl="1"/>
            <a:r>
              <a:rPr lang="en-GB" sz="1600" dirty="0"/>
              <a:t>iPad®/iPhone®</a:t>
            </a:r>
          </a:p>
          <a:p>
            <a:pPr lvl="1"/>
            <a:r>
              <a:rPr lang="en-GB" sz="1600" dirty="0"/>
              <a:t>Android™</a:t>
            </a:r>
          </a:p>
          <a:p>
            <a:pPr lvl="1"/>
            <a:r>
              <a:rPr lang="en-GB" sz="1600" dirty="0"/>
              <a:t>Windows Phone®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700" dirty="0"/>
              <a:t>Android is a trademark of Google Inc.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700" dirty="0"/>
              <a:t>iPad® iPhone® are trademarks of Apple Inc., registered in the U.S. and other countries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700" dirty="0"/>
              <a:t>Windows Phone is a registered trademark of Microsoft Corporation in the United States and other countries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Mobile App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524328" y="1644667"/>
            <a:ext cx="1351868" cy="2027803"/>
            <a:chOff x="7438055" y="986714"/>
            <a:chExt cx="1705945" cy="2558918"/>
          </a:xfrm>
        </p:grpSpPr>
        <p:pic>
          <p:nvPicPr>
            <p:cNvPr id="7" name="Picture 2" descr="http://www.phoneshop.nl/images/phones/samsung-Galaxy-S3-Metallic-Blue.jpg_300x4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055" y="986714"/>
              <a:ext cx="1705945" cy="255891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christ\Desktop\Brochures\2012_08_mobile_pending\Links\screen_androi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667" y="1340768"/>
              <a:ext cx="1123324" cy="187220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100923" y="1614951"/>
            <a:ext cx="1047161" cy="2057519"/>
            <a:chOff x="5730947" y="1187721"/>
            <a:chExt cx="1396215" cy="2743358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5730947" y="1187721"/>
              <a:ext cx="1396215" cy="2743358"/>
              <a:chOff x="6078529" y="954716"/>
              <a:chExt cx="1306492" cy="2590916"/>
            </a:xfrm>
          </p:grpSpPr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6078529" y="954716"/>
                <a:ext cx="1306492" cy="2590916"/>
                <a:chOff x="1800873" y="872201"/>
                <a:chExt cx="2765272" cy="5483835"/>
              </a:xfrm>
            </p:grpSpPr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344"/>
                <a:stretch/>
              </p:blipFill>
              <p:spPr bwMode="auto">
                <a:xfrm rot="5400000">
                  <a:off x="441591" y="2231483"/>
                  <a:ext cx="5483835" cy="2765272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5" name="Rectangle 14"/>
                <p:cNvSpPr/>
                <p:nvPr/>
              </p:nvSpPr>
              <p:spPr>
                <a:xfrm>
                  <a:off x="1985138" y="1916832"/>
                  <a:ext cx="2268000" cy="3420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Century Gothic" panose="020B0502020202020204" pitchFamily="34" charset="0"/>
                  </a:endParaRPr>
                </a:p>
              </p:txBody>
            </p:sp>
          </p:grpSp>
          <p:pic>
            <p:nvPicPr>
              <p:cNvPr id="13" name="Picture 2" descr="C:\Users\christ\Desktop\mobile release\IMG_0219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5112" y="1470829"/>
                <a:ext cx="1062177" cy="159326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6" descr="C:\Users\sandrab\Documents\uniFLOW_apps\Screenshots\iOS\V1.0.9\print_webpage_4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34165" y="1797818"/>
              <a:ext cx="1135122" cy="162339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1" y="4309900"/>
            <a:ext cx="972001" cy="28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94" y="4309900"/>
            <a:ext cx="796116" cy="29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93" y="4309900"/>
            <a:ext cx="883983" cy="28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2" descr="C:\Users\sandrab\Documents\uniFLOW App\Windows Phone.png">
            <a:extLst>
              <a:ext uri="{FF2B5EF4-FFF2-40B4-BE49-F238E27FC236}">
                <a16:creationId xmlns:a16="http://schemas.microsoft.com/office/drawing/2014/main" id="{3C9B58E4-D6F5-4497-BB53-6B3EA087F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14454" r="11421" b="12651"/>
          <a:stretch/>
        </p:blipFill>
        <p:spPr bwMode="auto">
          <a:xfrm>
            <a:off x="6291275" y="1563638"/>
            <a:ext cx="1233053" cy="21601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536504" cy="3134377"/>
          </a:xfrm>
        </p:spPr>
        <p:txBody>
          <a:bodyPr/>
          <a:lstStyle/>
          <a:p>
            <a:r>
              <a:rPr lang="en-US" sz="1800" dirty="0" err="1"/>
              <a:t>Utenti</a:t>
            </a:r>
            <a:r>
              <a:rPr lang="en-US" sz="1800" dirty="0"/>
              <a:t> o </a:t>
            </a:r>
            <a:r>
              <a:rPr lang="en-US" sz="1800" dirty="0" err="1"/>
              <a:t>ospiti</a:t>
            </a:r>
            <a:r>
              <a:rPr lang="en-US" sz="1800" dirty="0"/>
              <a:t> </a:t>
            </a:r>
            <a:r>
              <a:rPr lang="en-US" sz="1800" dirty="0" err="1"/>
              <a:t>temporanei</a:t>
            </a:r>
            <a:r>
              <a:rPr lang="en-US" sz="1800" dirty="0"/>
              <a:t> </a:t>
            </a:r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inviare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lavoro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in </a:t>
            </a:r>
            <a:r>
              <a:rPr lang="en-US" sz="1800" dirty="0" err="1"/>
              <a:t>modalità</a:t>
            </a:r>
            <a:r>
              <a:rPr lang="en-US" sz="1800" dirty="0"/>
              <a:t> </a:t>
            </a:r>
            <a:r>
              <a:rPr lang="en-US" sz="1800" dirty="0" err="1"/>
              <a:t>sicura</a:t>
            </a:r>
            <a:r>
              <a:rPr lang="en-US" sz="1800" dirty="0"/>
              <a:t> </a:t>
            </a:r>
            <a:r>
              <a:rPr lang="en-US" sz="1800" dirty="0" err="1"/>
              <a:t>direttamente</a:t>
            </a:r>
            <a:r>
              <a:rPr lang="en-US" sz="1800" dirty="0"/>
              <a:t> </a:t>
            </a:r>
            <a:r>
              <a:rPr lang="en-US" sz="1800" dirty="0" err="1"/>
              <a:t>dai</a:t>
            </a:r>
            <a:r>
              <a:rPr lang="en-US" sz="1800" dirty="0"/>
              <a:t> </a:t>
            </a:r>
            <a:r>
              <a:rPr lang="en-US" sz="1800" dirty="0" err="1"/>
              <a:t>propri</a:t>
            </a:r>
            <a:r>
              <a:rPr lang="en-US" sz="1800" dirty="0"/>
              <a:t> smartphone o tablet</a:t>
            </a:r>
          </a:p>
          <a:p>
            <a:pPr lvl="1"/>
            <a:r>
              <a:rPr lang="en-US" sz="1600" dirty="0" err="1"/>
              <a:t>L’autenticazione</a:t>
            </a:r>
            <a:r>
              <a:rPr lang="en-US" sz="1600" dirty="0"/>
              <a:t> </a:t>
            </a:r>
            <a:r>
              <a:rPr lang="en-US" sz="1600" dirty="0" err="1"/>
              <a:t>presso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r>
              <a:rPr lang="en-US" sz="1600" dirty="0"/>
              <a:t> di </a:t>
            </a:r>
            <a:r>
              <a:rPr lang="en-US" sz="1600" dirty="0" err="1"/>
              <a:t>rilascio</a:t>
            </a:r>
            <a:r>
              <a:rPr lang="en-US" sz="1600" dirty="0"/>
              <a:t> </a:t>
            </a:r>
            <a:r>
              <a:rPr lang="en-US" sz="1600" dirty="0" err="1"/>
              <a:t>avviene</a:t>
            </a:r>
            <a:r>
              <a:rPr lang="en-US" sz="1600" dirty="0"/>
              <a:t> </a:t>
            </a:r>
            <a:r>
              <a:rPr lang="en-US" sz="1600" dirty="0" err="1"/>
              <a:t>tramite</a:t>
            </a:r>
            <a:r>
              <a:rPr lang="en-US" sz="1600" dirty="0"/>
              <a:t> un </a:t>
            </a:r>
            <a:r>
              <a:rPr lang="en-US" sz="1600" dirty="0" err="1"/>
              <a:t>codice</a:t>
            </a:r>
            <a:r>
              <a:rPr lang="en-US" sz="1600" dirty="0"/>
              <a:t> di </a:t>
            </a:r>
            <a:r>
              <a:rPr lang="en-US" sz="1600" dirty="0" err="1"/>
              <a:t>lavoro</a:t>
            </a:r>
            <a:r>
              <a:rPr lang="en-US" sz="1600" dirty="0"/>
              <a:t> </a:t>
            </a:r>
            <a:r>
              <a:rPr lang="en-US" sz="1600" dirty="0" err="1"/>
              <a:t>che</a:t>
            </a:r>
            <a:r>
              <a:rPr lang="en-US" sz="1600" dirty="0"/>
              <a:t> </a:t>
            </a:r>
            <a:r>
              <a:rPr lang="en-US" sz="1600" dirty="0" err="1"/>
              <a:t>l’utente</a:t>
            </a:r>
            <a:r>
              <a:rPr lang="en-US" sz="1600" dirty="0"/>
              <a:t>/</a:t>
            </a:r>
            <a:r>
              <a:rPr lang="en-US" sz="1600" dirty="0" err="1"/>
              <a:t>ospite</a:t>
            </a:r>
            <a:r>
              <a:rPr lang="en-US" sz="1600" dirty="0"/>
              <a:t> </a:t>
            </a:r>
            <a:r>
              <a:rPr lang="en-US" sz="1600" dirty="0" err="1"/>
              <a:t>riceve</a:t>
            </a:r>
            <a:r>
              <a:rPr lang="en-US" sz="1600" dirty="0"/>
              <a:t> via email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Stampa </a:t>
            </a:r>
            <a:r>
              <a:rPr lang="en-US" dirty="0" err="1"/>
              <a:t>ospiti</a:t>
            </a:r>
            <a:r>
              <a:rPr lang="en-US" dirty="0"/>
              <a:t> (Guest Printing)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63638"/>
            <a:ext cx="3433647" cy="2214245"/>
          </a:xfrm>
          <a:prstGeom prst="rect">
            <a:avLst/>
          </a:prstGeom>
          <a:noFill/>
          <a:ln w="9525">
            <a:solidFill>
              <a:srgbClr val="A7A9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392488" cy="3134377"/>
          </a:xfrm>
        </p:spPr>
        <p:txBody>
          <a:bodyPr/>
          <a:lstStyle/>
          <a:p>
            <a:r>
              <a:rPr lang="en-US" sz="1800" dirty="0" err="1"/>
              <a:t>Invio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direttamente</a:t>
            </a:r>
            <a:r>
              <a:rPr lang="en-US" sz="1800" dirty="0"/>
              <a:t> via Google Cloud Print </a:t>
            </a:r>
            <a:r>
              <a:rPr lang="en-US" sz="1800" dirty="0" err="1"/>
              <a:t>utilizzando</a:t>
            </a:r>
            <a:endParaRPr lang="en-US" sz="1800" dirty="0"/>
          </a:p>
          <a:p>
            <a:pPr lvl="1"/>
            <a:r>
              <a:rPr lang="en-US" sz="1600" dirty="0"/>
              <a:t>Google Chromebooks™</a:t>
            </a:r>
          </a:p>
          <a:p>
            <a:pPr lvl="1"/>
            <a:r>
              <a:rPr lang="en-US" sz="1600" dirty="0"/>
              <a:t>Google Chrome™ browser on desktop PC, Android™ device, Windows Phones®, iPad® or iPhone®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Cloud Print™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1563638"/>
            <a:ext cx="3433647" cy="2113784"/>
          </a:xfrm>
          <a:prstGeom prst="rect">
            <a:avLst/>
          </a:prstGeom>
          <a:ln>
            <a:solidFill>
              <a:srgbClr val="A7A9AC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584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824536" cy="3134377"/>
          </a:xfrm>
        </p:spPr>
        <p:txBody>
          <a:bodyPr/>
          <a:lstStyle/>
          <a:p>
            <a:r>
              <a:rPr lang="en-US" sz="1800" dirty="0"/>
              <a:t>Stampa </a:t>
            </a:r>
            <a:r>
              <a:rPr lang="en-US" sz="1800" dirty="0" err="1"/>
              <a:t>senza</a:t>
            </a:r>
            <a:r>
              <a:rPr lang="en-US" sz="1800" dirty="0"/>
              <a:t> la </a:t>
            </a:r>
            <a:r>
              <a:rPr lang="en-US" sz="1800" dirty="0" err="1"/>
              <a:t>necessità</a:t>
            </a:r>
            <a:r>
              <a:rPr lang="en-US" sz="1800" dirty="0"/>
              <a:t> di driver</a:t>
            </a:r>
          </a:p>
          <a:p>
            <a:pPr lvl="1"/>
            <a:r>
              <a:rPr lang="en-US" sz="1600" dirty="0" err="1"/>
              <a:t>Tramite</a:t>
            </a:r>
            <a:r>
              <a:rPr lang="en-US" sz="1600" dirty="0"/>
              <a:t> web browser </a:t>
            </a:r>
            <a:r>
              <a:rPr lang="en-US" sz="1600" dirty="0" err="1"/>
              <a:t>l’utente</a:t>
            </a:r>
            <a:r>
              <a:rPr lang="en-US" sz="1600" dirty="0"/>
              <a:t> </a:t>
            </a:r>
            <a:r>
              <a:rPr lang="en-US" sz="1600" dirty="0" err="1"/>
              <a:t>inserisce</a:t>
            </a:r>
            <a:r>
              <a:rPr lang="en-US" sz="1600" dirty="0"/>
              <a:t> le </a:t>
            </a:r>
            <a:r>
              <a:rPr lang="en-US" sz="1600" dirty="0" err="1"/>
              <a:t>credenziali</a:t>
            </a:r>
            <a:r>
              <a:rPr lang="en-US" sz="1600" dirty="0"/>
              <a:t> di username/ password o </a:t>
            </a:r>
            <a:r>
              <a:rPr lang="en-US" sz="1600" dirty="0" err="1"/>
              <a:t>codice</a:t>
            </a:r>
            <a:r>
              <a:rPr lang="en-US" sz="1600" dirty="0"/>
              <a:t> PIN per </a:t>
            </a:r>
            <a:r>
              <a:rPr lang="en-US" sz="1600" dirty="0" err="1"/>
              <a:t>l’accesso</a:t>
            </a:r>
            <a:r>
              <a:rPr lang="en-US" sz="1600" dirty="0"/>
              <a:t> al </a:t>
            </a:r>
            <a:r>
              <a:rPr lang="en-US" sz="1600" dirty="0" err="1"/>
              <a:t>portale</a:t>
            </a:r>
            <a:endParaRPr lang="en-US" sz="1600" dirty="0"/>
          </a:p>
          <a:p>
            <a:pPr lvl="1"/>
            <a:r>
              <a:rPr lang="en-US" sz="1600" dirty="0" err="1"/>
              <a:t>Esegue</a:t>
            </a:r>
            <a:r>
              <a:rPr lang="en-US" sz="1600" dirty="0"/>
              <a:t> </a:t>
            </a:r>
            <a:r>
              <a:rPr lang="en-US" sz="1600" dirty="0" err="1"/>
              <a:t>l’upload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documenti</a:t>
            </a:r>
            <a:r>
              <a:rPr lang="en-US" sz="1600" dirty="0"/>
              <a:t> o </a:t>
            </a:r>
            <a:r>
              <a:rPr lang="en-US" sz="1600" dirty="0" err="1"/>
              <a:t>inserisce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link al </a:t>
            </a:r>
            <a:r>
              <a:rPr lang="en-US" sz="1600" dirty="0" err="1"/>
              <a:t>documento</a:t>
            </a:r>
            <a:r>
              <a:rPr lang="en-US" sz="1600" dirty="0"/>
              <a:t> e </a:t>
            </a:r>
            <a:r>
              <a:rPr lang="en-US" sz="1600" dirty="0" err="1"/>
              <a:t>seleziona</a:t>
            </a:r>
            <a:r>
              <a:rPr lang="en-US" sz="1600" dirty="0"/>
              <a:t> le relative </a:t>
            </a:r>
            <a:r>
              <a:rPr lang="en-US" sz="1600" dirty="0" err="1"/>
              <a:t>opzioni</a:t>
            </a:r>
            <a:r>
              <a:rPr lang="en-US" sz="1600" dirty="0"/>
              <a:t> di </a:t>
            </a:r>
            <a:r>
              <a:rPr lang="en-US" sz="1600" dirty="0" err="1"/>
              <a:t>finitura</a:t>
            </a:r>
            <a:r>
              <a:rPr lang="en-US" sz="1600" dirty="0"/>
              <a:t>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Driverless Printing via Web Upload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73" y="1409474"/>
            <a:ext cx="1711103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A2D548-A469-46D3-BDCC-E773BA04E2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sz="2000" b="1" dirty="0"/>
              <a:t>Invia lavori di stampa sicuri da qualsiasi luogo al di fuori della rete aziendale</a:t>
            </a:r>
          </a:p>
          <a:p>
            <a:pPr lvl="1"/>
            <a:r>
              <a:rPr lang="it-IT" dirty="0"/>
              <a:t>I lavori vengono automaticamente convertiti in un file PostScript compresso e inviati ad un server Web</a:t>
            </a:r>
          </a:p>
          <a:p>
            <a:pPr lvl="1"/>
            <a:r>
              <a:rPr lang="it-IT" dirty="0"/>
              <a:t>Il server di uniFLOW comunica costantemente con il server Web per verificare la presenza di eventuali richieste</a:t>
            </a:r>
          </a:p>
          <a:p>
            <a:pPr lvl="1"/>
            <a:r>
              <a:rPr lang="it-IT" dirty="0"/>
              <a:t>I lavori di stampa sono immediatamente disponibili nella coda di stampa protetta personale degli utenti</a:t>
            </a:r>
            <a:endParaRPr lang="x-non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4B2B34-629C-4F13-BD48-7237A31F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Printer Driver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5147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99541"/>
            <a:ext cx="6048672" cy="38615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Management</a:t>
            </a:r>
          </a:p>
        </p:txBody>
      </p:sp>
    </p:spTree>
    <p:extLst>
      <p:ext uri="{BB962C8B-B14F-4D97-AF65-F5344CB8AC3E}">
        <p14:creationId xmlns:p14="http://schemas.microsoft.com/office/powerpoint/2010/main" val="13834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536504" cy="3150349"/>
          </a:xfrm>
        </p:spPr>
        <p:txBody>
          <a:bodyPr/>
          <a:lstStyle/>
          <a:p>
            <a:r>
              <a:rPr lang="de-DE" sz="1800" dirty="0"/>
              <a:t>Limitare le funzionalità dei dispositivi in base alle caratteristiche dell‘utente</a:t>
            </a:r>
            <a:endParaRPr lang="en-US" sz="1800" dirty="0"/>
          </a:p>
          <a:p>
            <a:pPr lvl="1"/>
            <a:r>
              <a:rPr lang="en-US" sz="1600" dirty="0"/>
              <a:t>I </a:t>
            </a:r>
            <a:r>
              <a:rPr lang="en-US" sz="1600" dirty="0" err="1"/>
              <a:t>collaboratori</a:t>
            </a:r>
            <a:r>
              <a:rPr lang="en-US" sz="1600" dirty="0"/>
              <a:t> </a:t>
            </a:r>
            <a:r>
              <a:rPr lang="en-US" sz="1600" dirty="0" err="1"/>
              <a:t>temporanei</a:t>
            </a:r>
            <a:r>
              <a:rPr lang="en-US" sz="1600" dirty="0"/>
              <a:t> </a:t>
            </a:r>
            <a:r>
              <a:rPr lang="en-US" sz="1600" dirty="0" err="1"/>
              <a:t>possono</a:t>
            </a:r>
            <a:r>
              <a:rPr lang="en-US" sz="1600" dirty="0"/>
              <a:t> </a:t>
            </a:r>
            <a:r>
              <a:rPr lang="en-US" sz="1600" dirty="0" err="1"/>
              <a:t>eseguire</a:t>
            </a:r>
            <a:r>
              <a:rPr lang="en-US" sz="1600" dirty="0"/>
              <a:t> </a:t>
            </a:r>
            <a:r>
              <a:rPr lang="en-US" sz="1600" dirty="0" err="1"/>
              <a:t>copie</a:t>
            </a:r>
            <a:r>
              <a:rPr lang="en-US" sz="1600" dirty="0"/>
              <a:t> solo </a:t>
            </a:r>
            <a:r>
              <a:rPr lang="en-US" sz="1600" dirty="0" err="1"/>
              <a:t>utilizzando</a:t>
            </a:r>
            <a:r>
              <a:rPr lang="en-US" sz="1600" dirty="0"/>
              <a:t> </a:t>
            </a:r>
            <a:r>
              <a:rPr lang="en-US" sz="1600" dirty="0" err="1"/>
              <a:t>determinati</a:t>
            </a:r>
            <a:r>
              <a:rPr lang="en-US" sz="1600" dirty="0"/>
              <a:t> </a:t>
            </a:r>
            <a:r>
              <a:rPr lang="en-US" sz="1600" dirty="0" err="1"/>
              <a:t>dispositivi</a:t>
            </a:r>
            <a:endParaRPr lang="en-US" sz="1600" dirty="0"/>
          </a:p>
          <a:p>
            <a:pPr lvl="1"/>
            <a:r>
              <a:rPr lang="en-US" sz="1600" dirty="0" err="1"/>
              <a:t>Gli</a:t>
            </a:r>
            <a:r>
              <a:rPr lang="en-US" sz="1600" dirty="0"/>
              <a:t> </a:t>
            </a:r>
            <a:r>
              <a:rPr lang="en-US" sz="1600" dirty="0" err="1"/>
              <a:t>ospiti</a:t>
            </a:r>
            <a:r>
              <a:rPr lang="en-US" sz="1600" dirty="0"/>
              <a:t> </a:t>
            </a:r>
            <a:r>
              <a:rPr lang="en-US" sz="1600" dirty="0" err="1"/>
              <a:t>possono</a:t>
            </a:r>
            <a:r>
              <a:rPr lang="en-US" sz="1600" dirty="0"/>
              <a:t> </a:t>
            </a:r>
            <a:r>
              <a:rPr lang="en-US" sz="1600" dirty="0" err="1"/>
              <a:t>stampare</a:t>
            </a:r>
            <a:r>
              <a:rPr lang="en-US" sz="1600" dirty="0"/>
              <a:t> </a:t>
            </a:r>
            <a:r>
              <a:rPr lang="en-US" sz="1600" dirty="0" err="1"/>
              <a:t>utilizzando</a:t>
            </a:r>
            <a:r>
              <a:rPr lang="en-US" sz="1600" dirty="0"/>
              <a:t> </a:t>
            </a:r>
            <a:r>
              <a:rPr lang="en-US" sz="1600" dirty="0" err="1"/>
              <a:t>il</a:t>
            </a:r>
            <a:r>
              <a:rPr lang="en-US" sz="1600" dirty="0"/>
              <a:t> </a:t>
            </a:r>
            <a:r>
              <a:rPr lang="en-US" sz="1600" dirty="0" err="1"/>
              <a:t>proprio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r>
              <a:rPr lang="en-US" sz="1600" dirty="0"/>
              <a:t> mobile ma non </a:t>
            </a:r>
            <a:r>
              <a:rPr lang="en-US" sz="1600" dirty="0" err="1"/>
              <a:t>possono</a:t>
            </a:r>
            <a:r>
              <a:rPr lang="en-US" sz="1600" dirty="0"/>
              <a:t> </a:t>
            </a:r>
            <a:r>
              <a:rPr lang="en-US" sz="1600" dirty="0" err="1"/>
              <a:t>accedere</a:t>
            </a:r>
            <a:r>
              <a:rPr lang="en-US" sz="1600" dirty="0"/>
              <a:t> </a:t>
            </a:r>
            <a:r>
              <a:rPr lang="en-US" sz="1600" dirty="0" err="1"/>
              <a:t>alle</a:t>
            </a:r>
            <a:r>
              <a:rPr lang="en-US" sz="1600" dirty="0"/>
              <a:t> </a:t>
            </a:r>
            <a:r>
              <a:rPr lang="en-US" sz="1600" dirty="0" err="1"/>
              <a:t>funzioni</a:t>
            </a:r>
            <a:r>
              <a:rPr lang="en-US" sz="1600" dirty="0"/>
              <a:t> di </a:t>
            </a:r>
            <a:r>
              <a:rPr lang="en-US" sz="1600" dirty="0" err="1"/>
              <a:t>copia</a:t>
            </a:r>
            <a:r>
              <a:rPr lang="en-US" sz="1600" dirty="0"/>
              <a:t> o </a:t>
            </a:r>
            <a:r>
              <a:rPr lang="en-US" sz="1600" dirty="0" err="1"/>
              <a:t>scansione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funzionalità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dispositivi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22109"/>
            <a:ext cx="375152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Controllare</a:t>
            </a:r>
            <a:r>
              <a:rPr lang="en-US" sz="1800" dirty="0"/>
              <a:t> </a:t>
            </a:r>
            <a:r>
              <a:rPr lang="en-US" sz="1800" dirty="0" err="1"/>
              <a:t>l’accesso</a:t>
            </a:r>
            <a:r>
              <a:rPr lang="en-US" sz="1800" dirty="0"/>
              <a:t> </a:t>
            </a:r>
            <a:r>
              <a:rPr lang="en-US" sz="1800" dirty="0" err="1"/>
              <a:t>alle</a:t>
            </a:r>
            <a:r>
              <a:rPr lang="en-US" sz="1800" dirty="0"/>
              <a:t> </a:t>
            </a:r>
            <a:r>
              <a:rPr lang="en-US" sz="1800" dirty="0" err="1"/>
              <a:t>funzionalità</a:t>
            </a:r>
            <a:r>
              <a:rPr lang="en-US" sz="1800" dirty="0"/>
              <a:t> native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r>
              <a:rPr lang="en-US" sz="1800" dirty="0"/>
              <a:t> Canon </a:t>
            </a:r>
            <a:r>
              <a:rPr lang="en-US" sz="1800" dirty="0" err="1"/>
              <a:t>imageRUNNER</a:t>
            </a:r>
            <a:endParaRPr lang="en-US" sz="1800" dirty="0"/>
          </a:p>
          <a:p>
            <a:pPr lvl="1"/>
            <a:r>
              <a:rPr lang="en-US" sz="1600" dirty="0" err="1"/>
              <a:t>Rimozione</a:t>
            </a:r>
            <a:r>
              <a:rPr lang="en-US" sz="1600" dirty="0"/>
              <a:t> del </a:t>
            </a:r>
            <a:r>
              <a:rPr lang="en-US" sz="1600" dirty="0" err="1"/>
              <a:t>pulsante</a:t>
            </a:r>
            <a:r>
              <a:rPr lang="en-US" sz="1600" dirty="0"/>
              <a:t> ‘Send to Personal Folder’</a:t>
            </a:r>
          </a:p>
          <a:p>
            <a:pPr lvl="1"/>
            <a:r>
              <a:rPr lang="en-US" sz="1600" dirty="0" err="1"/>
              <a:t>Prevenire</a:t>
            </a:r>
            <a:r>
              <a:rPr lang="en-US" sz="1600" dirty="0"/>
              <a:t> </a:t>
            </a:r>
            <a:r>
              <a:rPr lang="en-US" sz="1600" dirty="0" err="1"/>
              <a:t>l’utilizzo</a:t>
            </a:r>
            <a:r>
              <a:rPr lang="en-US" sz="1600" dirty="0"/>
              <a:t> del </a:t>
            </a:r>
            <a:r>
              <a:rPr lang="en-US" sz="1600" dirty="0" err="1"/>
              <a:t>pulsante</a:t>
            </a:r>
            <a:r>
              <a:rPr lang="en-US" sz="1600" dirty="0"/>
              <a:t> ‘Scan to Myself’</a:t>
            </a:r>
          </a:p>
          <a:p>
            <a:pPr lvl="1"/>
            <a:r>
              <a:rPr lang="en-US" sz="1600" dirty="0" err="1"/>
              <a:t>Bloccare</a:t>
            </a:r>
            <a:r>
              <a:rPr lang="en-US" sz="1600" dirty="0"/>
              <a:t> </a:t>
            </a:r>
            <a:r>
              <a:rPr lang="en-US" sz="1600" dirty="0" err="1"/>
              <a:t>l’accesso</a:t>
            </a:r>
            <a:r>
              <a:rPr lang="en-US" sz="1600" dirty="0"/>
              <a:t> </a:t>
            </a:r>
            <a:r>
              <a:rPr lang="en-US" sz="1600" dirty="0" err="1"/>
              <a:t>alle</a:t>
            </a:r>
            <a:r>
              <a:rPr lang="en-US" sz="1600" dirty="0"/>
              <a:t> </a:t>
            </a:r>
            <a:r>
              <a:rPr lang="en-US" sz="1600" dirty="0" err="1"/>
              <a:t>funzioni</a:t>
            </a:r>
            <a:r>
              <a:rPr lang="en-US" sz="1600" dirty="0"/>
              <a:t> di ‘Save to USB’</a:t>
            </a:r>
          </a:p>
          <a:p>
            <a:pPr lvl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Controllo delle funzionalità dei dispositivi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96" y="1419622"/>
            <a:ext cx="3739841" cy="19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8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148577"/>
            <a:ext cx="4176464" cy="31343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/>
              <a:t>Mix &amp; match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ubicazioni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it-IT" sz="1800" dirty="0"/>
              <a:t>Gestione centralizzata degli utenti</a:t>
            </a:r>
          </a:p>
          <a:p>
            <a:pPr>
              <a:lnSpc>
                <a:spcPct val="150000"/>
              </a:lnSpc>
            </a:pPr>
            <a:r>
              <a:rPr lang="it-IT" sz="1800" dirty="0"/>
              <a:t>Reporting centrale per tutte le sedi aziendali</a:t>
            </a:r>
          </a:p>
          <a:p>
            <a:pPr>
              <a:lnSpc>
                <a:spcPct val="150000"/>
              </a:lnSpc>
            </a:pPr>
            <a:r>
              <a:rPr lang="it-IT" sz="1800" dirty="0"/>
              <a:t>Semplice modello di abbonamento per utenti o dispositivi</a:t>
            </a:r>
            <a:endParaRPr lang="en-GB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941C8-B247-4507-AEEB-2557E2B65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hybrid – Connect to the Cloud</a:t>
            </a:r>
            <a:endParaRPr lang="x-none" dirty="0"/>
          </a:p>
        </p:txBody>
      </p:sp>
      <p:pic>
        <p:nvPicPr>
          <p:cNvPr id="6" name="Picture 2" descr="\\kermit.ntware.global\Departments\Marketing\1_uniFLOW_2019\graphics\hybrid_graphics\uniflow_hybrid_platform_2.png">
            <a:extLst>
              <a:ext uri="{FF2B5EF4-FFF2-40B4-BE49-F238E27FC236}">
                <a16:creationId xmlns:a16="http://schemas.microsoft.com/office/drawing/2014/main" id="{0299B093-24E7-4CD4-87BF-8457B89E1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66" y="2895270"/>
            <a:ext cx="3888432" cy="17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9" y="1095069"/>
            <a:ext cx="4122878" cy="1620697"/>
          </a:xfrm>
          <a:prstGeom prst="rect">
            <a:avLst/>
          </a:prstGeom>
          <a:ln w="952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38127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320480" cy="3134377"/>
          </a:xfrm>
        </p:spPr>
        <p:txBody>
          <a:bodyPr/>
          <a:lstStyle/>
          <a:p>
            <a:r>
              <a:rPr lang="en-US" sz="1800" dirty="0" err="1"/>
              <a:t>Catturare</a:t>
            </a:r>
            <a:r>
              <a:rPr lang="en-US" sz="1800" dirty="0"/>
              <a:t> e </a:t>
            </a:r>
            <a:r>
              <a:rPr lang="en-US" sz="1800" dirty="0" err="1"/>
              <a:t>verificare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contenuto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documenti</a:t>
            </a:r>
            <a:r>
              <a:rPr lang="en-US" sz="1800" dirty="0"/>
              <a:t> </a:t>
            </a:r>
            <a:r>
              <a:rPr lang="en-US" sz="1800" dirty="0" err="1"/>
              <a:t>utilizzando</a:t>
            </a:r>
            <a:r>
              <a:rPr lang="en-US" sz="1800" dirty="0"/>
              <a:t> </a:t>
            </a:r>
            <a:r>
              <a:rPr lang="en-US" sz="1800" dirty="0" err="1"/>
              <a:t>iW</a:t>
            </a:r>
            <a:r>
              <a:rPr lang="en-US" sz="1800" dirty="0"/>
              <a:t> SAM e uniFLOW</a:t>
            </a:r>
          </a:p>
          <a:p>
            <a:pPr lvl="1"/>
            <a:r>
              <a:rPr lang="en-US" sz="1600" dirty="0" err="1"/>
              <a:t>Catturare</a:t>
            </a:r>
            <a:r>
              <a:rPr lang="en-US" sz="1600" dirty="0"/>
              <a:t> le </a:t>
            </a:r>
            <a:r>
              <a:rPr lang="en-US" sz="1600" dirty="0" err="1"/>
              <a:t>informazioni</a:t>
            </a:r>
            <a:r>
              <a:rPr lang="en-US" sz="1600" dirty="0"/>
              <a:t> </a:t>
            </a:r>
            <a:r>
              <a:rPr lang="en-US" sz="1600" dirty="0" err="1"/>
              <a:t>delle</a:t>
            </a:r>
            <a:r>
              <a:rPr lang="en-US" sz="1600" dirty="0"/>
              <a:t> </a:t>
            </a:r>
            <a:r>
              <a:rPr lang="en-US" sz="1600" dirty="0" err="1"/>
              <a:t>attività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, </a:t>
            </a:r>
            <a:r>
              <a:rPr lang="en-US" sz="1600" dirty="0" err="1"/>
              <a:t>copia</a:t>
            </a:r>
            <a:r>
              <a:rPr lang="en-US" sz="1600" dirty="0"/>
              <a:t>, fax e email</a:t>
            </a:r>
          </a:p>
          <a:p>
            <a:pPr lvl="1"/>
            <a:r>
              <a:rPr lang="en-US" sz="1600" dirty="0" err="1"/>
              <a:t>Estrarre</a:t>
            </a:r>
            <a:r>
              <a:rPr lang="en-US" sz="1600" dirty="0"/>
              <a:t> </a:t>
            </a:r>
            <a:r>
              <a:rPr lang="en-US" sz="1600" dirty="0" err="1"/>
              <a:t>testo</a:t>
            </a:r>
            <a:r>
              <a:rPr lang="en-US" sz="1600" dirty="0"/>
              <a:t>, </a:t>
            </a:r>
            <a:r>
              <a:rPr lang="en-US" sz="1600" dirty="0" err="1"/>
              <a:t>immagini</a:t>
            </a:r>
            <a:r>
              <a:rPr lang="en-US" sz="1600" dirty="0"/>
              <a:t> e </a:t>
            </a:r>
            <a:r>
              <a:rPr lang="en-US" sz="1600" dirty="0" err="1"/>
              <a:t>generare</a:t>
            </a:r>
            <a:r>
              <a:rPr lang="en-US" sz="1600" dirty="0"/>
              <a:t> log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 iW SAM Express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9582"/>
            <a:ext cx="3826316" cy="27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75606"/>
            <a:ext cx="7992888" cy="31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700" dirty="0"/>
              <a:t>iW SAM </a:t>
            </a:r>
            <a:r>
              <a:rPr lang="en-US" sz="1700" dirty="0" err="1"/>
              <a:t>viene</a:t>
            </a:r>
            <a:r>
              <a:rPr lang="en-US" sz="1700" dirty="0"/>
              <a:t> </a:t>
            </a:r>
            <a:r>
              <a:rPr lang="en-US" sz="1700" dirty="0" err="1"/>
              <a:t>eseguito</a:t>
            </a:r>
            <a:r>
              <a:rPr lang="en-US" sz="1700" dirty="0"/>
              <a:t> in background </a:t>
            </a:r>
            <a:r>
              <a:rPr lang="en-US" sz="1700" dirty="0" err="1"/>
              <a:t>senza</a:t>
            </a:r>
            <a:r>
              <a:rPr lang="en-US" sz="1700" dirty="0"/>
              <a:t> </a:t>
            </a:r>
            <a:r>
              <a:rPr lang="en-US" sz="1700" dirty="0" err="1"/>
              <a:t>causare</a:t>
            </a:r>
            <a:r>
              <a:rPr lang="en-US" sz="1700" dirty="0"/>
              <a:t> </a:t>
            </a:r>
            <a:r>
              <a:rPr lang="en-US" sz="1700" dirty="0" err="1"/>
              <a:t>alcun</a:t>
            </a:r>
            <a:r>
              <a:rPr lang="en-US" sz="1700" dirty="0"/>
              <a:t> </a:t>
            </a:r>
            <a:r>
              <a:rPr lang="en-US" sz="1700" dirty="0" err="1"/>
              <a:t>impatto</a:t>
            </a:r>
            <a:r>
              <a:rPr lang="en-US" sz="1700" dirty="0"/>
              <a:t> </a:t>
            </a:r>
            <a:r>
              <a:rPr lang="en-US" sz="1700" dirty="0" err="1"/>
              <a:t>sulle</a:t>
            </a:r>
            <a:r>
              <a:rPr lang="en-US" sz="1700" dirty="0"/>
              <a:t> </a:t>
            </a:r>
            <a:r>
              <a:rPr lang="en-US" sz="1700" dirty="0" err="1"/>
              <a:t>attività</a:t>
            </a:r>
            <a:r>
              <a:rPr lang="en-US" sz="1700" dirty="0"/>
              <a:t> </a:t>
            </a:r>
            <a:r>
              <a:rPr lang="en-US" sz="1700" dirty="0" err="1"/>
              <a:t>dell’utente</a:t>
            </a:r>
            <a:endParaRPr lang="en-US" sz="1700" dirty="0"/>
          </a:p>
          <a:p>
            <a:pPr>
              <a:lnSpc>
                <a:spcPct val="100000"/>
              </a:lnSpc>
            </a:pPr>
            <a:r>
              <a:rPr lang="en-US" sz="1700" dirty="0" err="1"/>
              <a:t>Fughe</a:t>
            </a:r>
            <a:r>
              <a:rPr lang="en-US" sz="1700" dirty="0"/>
              <a:t> di </a:t>
            </a:r>
            <a:r>
              <a:rPr lang="en-US" sz="1700" dirty="0" err="1"/>
              <a:t>informazioni</a:t>
            </a:r>
            <a:r>
              <a:rPr lang="en-US" sz="1700" dirty="0"/>
              <a:t> </a:t>
            </a:r>
            <a:r>
              <a:rPr lang="en-US" sz="1700" dirty="0" err="1"/>
              <a:t>aziendali</a:t>
            </a:r>
            <a:r>
              <a:rPr lang="en-US" sz="1700" dirty="0"/>
              <a:t> </a:t>
            </a:r>
            <a:r>
              <a:rPr lang="en-US" sz="1700" dirty="0" err="1"/>
              <a:t>riservate</a:t>
            </a:r>
            <a:r>
              <a:rPr lang="en-US" sz="1700" dirty="0"/>
              <a:t> </a:t>
            </a:r>
            <a:r>
              <a:rPr lang="en-US" sz="1700" dirty="0" err="1"/>
              <a:t>possono</a:t>
            </a:r>
            <a:r>
              <a:rPr lang="en-US" sz="1700" dirty="0"/>
              <a:t> </a:t>
            </a:r>
            <a:r>
              <a:rPr lang="en-US" sz="1700" dirty="0" err="1"/>
              <a:t>essere</a:t>
            </a:r>
            <a:r>
              <a:rPr lang="en-US" sz="1700" dirty="0"/>
              <a:t> </a:t>
            </a:r>
            <a:r>
              <a:rPr lang="en-US" sz="1700" dirty="0" err="1"/>
              <a:t>tracciate</a:t>
            </a:r>
            <a:r>
              <a:rPr lang="en-US" sz="1700" dirty="0"/>
              <a:t> al </a:t>
            </a:r>
            <a:r>
              <a:rPr lang="en-US" sz="1700" dirty="0" err="1"/>
              <a:t>momento</a:t>
            </a:r>
            <a:r>
              <a:rPr lang="en-US" sz="1700" dirty="0"/>
              <a:t> del </a:t>
            </a:r>
            <a:r>
              <a:rPr lang="en-US" sz="1700" dirty="0" err="1"/>
              <a:t>loro</a:t>
            </a:r>
            <a:r>
              <a:rPr lang="en-US" sz="1700" dirty="0"/>
              <a:t> </a:t>
            </a:r>
            <a:r>
              <a:rPr lang="en-US" sz="1700" dirty="0" err="1"/>
              <a:t>verificarsi</a:t>
            </a:r>
            <a:endParaRPr lang="en-US" sz="1700" dirty="0"/>
          </a:p>
          <a:p>
            <a:pPr lvl="1"/>
            <a:r>
              <a:rPr lang="en-US" sz="1500" dirty="0"/>
              <a:t>Email di alert </a:t>
            </a:r>
            <a:r>
              <a:rPr lang="en-US" sz="1500" dirty="0" err="1"/>
              <a:t>sono</a:t>
            </a:r>
            <a:r>
              <a:rPr lang="en-US" sz="1500" dirty="0"/>
              <a:t> generate </a:t>
            </a:r>
            <a:r>
              <a:rPr lang="en-US" sz="1500" dirty="0" err="1"/>
              <a:t>quando</a:t>
            </a:r>
            <a:r>
              <a:rPr lang="en-US" sz="1500" dirty="0"/>
              <a:t> determinate parole </a:t>
            </a:r>
            <a:r>
              <a:rPr lang="en-US" sz="1500" dirty="0" err="1"/>
              <a:t>chiave</a:t>
            </a:r>
            <a:r>
              <a:rPr lang="en-US" sz="1500" dirty="0"/>
              <a:t> </a:t>
            </a:r>
            <a:r>
              <a:rPr lang="en-US" sz="1500" dirty="0" err="1"/>
              <a:t>sono</a:t>
            </a:r>
            <a:r>
              <a:rPr lang="en-US" sz="1500" dirty="0"/>
              <a:t> </a:t>
            </a:r>
            <a:r>
              <a:rPr lang="en-US" sz="1500" dirty="0" err="1"/>
              <a:t>stampate</a:t>
            </a:r>
            <a:r>
              <a:rPr lang="en-US" sz="1500" dirty="0"/>
              <a:t>, </a:t>
            </a:r>
            <a:r>
              <a:rPr lang="en-US" sz="1500" dirty="0" err="1"/>
              <a:t>acquisite</a:t>
            </a:r>
            <a:r>
              <a:rPr lang="en-US" sz="1500" dirty="0"/>
              <a:t>, </a:t>
            </a:r>
            <a:r>
              <a:rPr lang="en-US" sz="1500" dirty="0" err="1"/>
              <a:t>inviate</a:t>
            </a:r>
            <a:r>
              <a:rPr lang="en-US" sz="1500" dirty="0"/>
              <a:t> via fax, </a:t>
            </a:r>
            <a:r>
              <a:rPr lang="en-US" sz="1500" dirty="0" err="1"/>
              <a:t>fotocopiate</a:t>
            </a:r>
            <a:r>
              <a:rPr lang="en-US" sz="1500" dirty="0"/>
              <a:t> o </a:t>
            </a:r>
            <a:r>
              <a:rPr lang="en-US" sz="1500" dirty="0" err="1"/>
              <a:t>inviate</a:t>
            </a:r>
            <a:r>
              <a:rPr lang="en-US" sz="1500" dirty="0"/>
              <a:t> via emails </a:t>
            </a:r>
          </a:p>
          <a:p>
            <a:pPr>
              <a:lnSpc>
                <a:spcPct val="100000"/>
              </a:lnSpc>
            </a:pPr>
            <a:r>
              <a:rPr lang="en-US" sz="1700" dirty="0"/>
              <a:t>Genera </a:t>
            </a:r>
            <a:r>
              <a:rPr lang="en-US" sz="1700" dirty="0" err="1"/>
              <a:t>documenti</a:t>
            </a:r>
            <a:r>
              <a:rPr lang="en-US" sz="1700" dirty="0"/>
              <a:t> con </a:t>
            </a:r>
            <a:r>
              <a:rPr lang="en-US" sz="1700" dirty="0" err="1"/>
              <a:t>testo</a:t>
            </a:r>
            <a:r>
              <a:rPr lang="en-US" sz="1700" dirty="0"/>
              <a:t> </a:t>
            </a:r>
            <a:r>
              <a:rPr lang="en-US" sz="1700" dirty="0" err="1"/>
              <a:t>ricercabile</a:t>
            </a:r>
            <a:r>
              <a:rPr lang="en-US" sz="1700" dirty="0"/>
              <a:t> per </a:t>
            </a:r>
            <a:r>
              <a:rPr lang="en-US" sz="1700" dirty="0" err="1"/>
              <a:t>analisi</a:t>
            </a:r>
            <a:r>
              <a:rPr lang="en-US" sz="1700" dirty="0"/>
              <a:t>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documenti</a:t>
            </a:r>
            <a:r>
              <a:rPr lang="en-US" sz="1700" dirty="0"/>
              <a:t> </a:t>
            </a:r>
            <a:r>
              <a:rPr lang="en-US" sz="1700" dirty="0" err="1"/>
              <a:t>riservati</a:t>
            </a:r>
            <a:r>
              <a:rPr lang="en-US" sz="1700" dirty="0"/>
              <a:t> </a:t>
            </a:r>
            <a:r>
              <a:rPr lang="en-US" sz="1700" dirty="0" err="1"/>
              <a:t>inviati</a:t>
            </a:r>
            <a:r>
              <a:rPr lang="en-US" sz="1700" dirty="0"/>
              <a:t> </a:t>
            </a:r>
            <a:r>
              <a:rPr lang="en-US" sz="1700" dirty="0" err="1"/>
              <a:t>dall’utente</a:t>
            </a:r>
            <a:endParaRPr lang="en-US" sz="1700" dirty="0"/>
          </a:p>
          <a:p>
            <a:pPr>
              <a:lnSpc>
                <a:spcPct val="100000"/>
              </a:lnSpc>
            </a:pPr>
            <a:r>
              <a:rPr lang="en-US" sz="1700" dirty="0" err="1"/>
              <a:t>Archivia</a:t>
            </a:r>
            <a:r>
              <a:rPr lang="en-US" sz="1700" dirty="0"/>
              <a:t> i </a:t>
            </a:r>
            <a:r>
              <a:rPr lang="en-US" sz="1700" dirty="0" err="1"/>
              <a:t>dati</a:t>
            </a:r>
            <a:r>
              <a:rPr lang="en-US" sz="1700" dirty="0"/>
              <a:t> verso </a:t>
            </a:r>
            <a:r>
              <a:rPr lang="en-US" sz="1700" dirty="0" err="1"/>
              <a:t>sistemi</a:t>
            </a:r>
            <a:r>
              <a:rPr lang="en-US" sz="1700" dirty="0"/>
              <a:t> </a:t>
            </a:r>
            <a:r>
              <a:rPr lang="en-US" sz="1700" dirty="0" err="1"/>
              <a:t>esterni</a:t>
            </a:r>
            <a:r>
              <a:rPr lang="en-US" sz="1700" dirty="0"/>
              <a:t> DMS/ECM come Therefore™ o Microsoft SharePoint® e </a:t>
            </a:r>
            <a:r>
              <a:rPr lang="en-US" sz="1700" dirty="0" err="1"/>
              <a:t>sistemi</a:t>
            </a:r>
            <a:r>
              <a:rPr lang="en-US" sz="1700" dirty="0"/>
              <a:t> di Data Loss Prevention (DLP)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 iW SAM Express</a:t>
            </a:r>
          </a:p>
        </p:txBody>
      </p:sp>
    </p:spTree>
    <p:extLst>
      <p:ext uri="{BB962C8B-B14F-4D97-AF65-F5344CB8AC3E}">
        <p14:creationId xmlns:p14="http://schemas.microsoft.com/office/powerpoint/2010/main" val="6979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608512" cy="3134377"/>
          </a:xfrm>
        </p:spPr>
        <p:txBody>
          <a:bodyPr/>
          <a:lstStyle/>
          <a:p>
            <a:r>
              <a:rPr lang="en-US" sz="1800" dirty="0" err="1"/>
              <a:t>Controllo</a:t>
            </a:r>
            <a:r>
              <a:rPr lang="en-US" sz="1800" dirty="0"/>
              <a:t> </a:t>
            </a:r>
            <a:r>
              <a:rPr lang="en-US" sz="1800" dirty="0" err="1"/>
              <a:t>dello</a:t>
            </a:r>
            <a:r>
              <a:rPr lang="en-US" sz="1800" dirty="0"/>
              <a:t> </a:t>
            </a:r>
            <a:r>
              <a:rPr lang="en-US" sz="1800" dirty="0" err="1"/>
              <a:t>stato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r>
              <a:rPr lang="en-US" sz="1800" dirty="0"/>
              <a:t> </a:t>
            </a:r>
            <a:r>
              <a:rPr lang="en-US" sz="1800" dirty="0" err="1"/>
              <a:t>dell’intero</a:t>
            </a:r>
            <a:r>
              <a:rPr lang="en-US" sz="1800" dirty="0"/>
              <a:t> </a:t>
            </a:r>
            <a:r>
              <a:rPr lang="en-US" sz="1800" dirty="0" err="1"/>
              <a:t>parco</a:t>
            </a:r>
            <a:r>
              <a:rPr lang="en-US" sz="1800" dirty="0"/>
              <a:t> da un </a:t>
            </a:r>
            <a:r>
              <a:rPr lang="en-US" sz="1800" dirty="0" err="1"/>
              <a:t>unico</a:t>
            </a:r>
            <a:r>
              <a:rPr lang="en-US" sz="1800" dirty="0"/>
              <a:t> </a:t>
            </a:r>
            <a:r>
              <a:rPr lang="en-US" sz="1800" dirty="0" err="1"/>
              <a:t>punto</a:t>
            </a:r>
            <a:endParaRPr lang="en-US" sz="1800" dirty="0"/>
          </a:p>
          <a:p>
            <a:r>
              <a:rPr lang="en-US" sz="1800" dirty="0" err="1"/>
              <a:t>Situazione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dispositivi</a:t>
            </a:r>
            <a:r>
              <a:rPr lang="en-US" sz="1800" dirty="0"/>
              <a:t> in tempo </a:t>
            </a:r>
            <a:r>
              <a:rPr lang="en-US" sz="1800" dirty="0" err="1"/>
              <a:t>reale</a:t>
            </a:r>
            <a:r>
              <a:rPr lang="en-US" sz="1800" dirty="0"/>
              <a:t> come ad </a:t>
            </a:r>
            <a:r>
              <a:rPr lang="en-US" sz="1800" dirty="0" err="1"/>
              <a:t>esempio</a:t>
            </a:r>
            <a:r>
              <a:rPr lang="en-US" sz="1800" dirty="0"/>
              <a:t> </a:t>
            </a:r>
            <a:r>
              <a:rPr lang="en-US" sz="1800" dirty="0" err="1"/>
              <a:t>livelli</a:t>
            </a:r>
            <a:r>
              <a:rPr lang="en-US" sz="1800" dirty="0"/>
              <a:t> di toner e carta, </a:t>
            </a:r>
            <a:r>
              <a:rPr lang="en-US" sz="1800" dirty="0" err="1"/>
              <a:t>stato</a:t>
            </a:r>
            <a:r>
              <a:rPr lang="en-US" sz="1800" dirty="0"/>
              <a:t> del </a:t>
            </a:r>
            <a:r>
              <a:rPr lang="en-US" sz="1800" dirty="0" err="1"/>
              <a:t>dispositivo</a:t>
            </a:r>
            <a:r>
              <a:rPr lang="en-US" sz="1800" dirty="0"/>
              <a:t> e </a:t>
            </a:r>
            <a:r>
              <a:rPr lang="en-US" sz="1800" dirty="0" err="1"/>
              <a:t>dislocazione</a:t>
            </a:r>
            <a:r>
              <a:rPr lang="en-US" sz="1800" dirty="0"/>
              <a:t> del </a:t>
            </a:r>
            <a:r>
              <a:rPr lang="en-US" sz="1800" dirty="0" err="1"/>
              <a:t>dispositivo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dispositivi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63638"/>
            <a:ext cx="3390859" cy="2360925"/>
          </a:xfrm>
          <a:prstGeom prst="rect">
            <a:avLst/>
          </a:prstGeom>
          <a:noFill/>
          <a:ln w="9525">
            <a:solidFill>
              <a:srgbClr val="A7A9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 err="1"/>
              <a:t>Opportuni</a:t>
            </a:r>
            <a:r>
              <a:rPr lang="en-US" sz="1800" dirty="0"/>
              <a:t> </a:t>
            </a:r>
            <a:r>
              <a:rPr lang="en-US" sz="1800" dirty="0" err="1"/>
              <a:t>filtri</a:t>
            </a:r>
            <a:r>
              <a:rPr lang="en-US" sz="1800" dirty="0"/>
              <a:t> </a:t>
            </a:r>
            <a:r>
              <a:rPr lang="en-US" sz="1800" dirty="0" err="1"/>
              <a:t>possono</a:t>
            </a:r>
            <a:r>
              <a:rPr lang="en-US" sz="1800" dirty="0"/>
              <a:t> </a:t>
            </a:r>
            <a:r>
              <a:rPr lang="en-US" sz="1800" dirty="0" err="1"/>
              <a:t>essere</a:t>
            </a:r>
            <a:r>
              <a:rPr lang="en-US" sz="1800" dirty="0"/>
              <a:t> </a:t>
            </a:r>
            <a:r>
              <a:rPr lang="en-US" sz="1800" dirty="0" err="1"/>
              <a:t>creati</a:t>
            </a:r>
            <a:r>
              <a:rPr lang="en-US" sz="1800" dirty="0"/>
              <a:t> per </a:t>
            </a:r>
            <a:r>
              <a:rPr lang="en-US" sz="1800" dirty="0" err="1"/>
              <a:t>raggruppare</a:t>
            </a:r>
            <a:r>
              <a:rPr lang="en-US" sz="1800" dirty="0"/>
              <a:t> i </a:t>
            </a:r>
            <a:r>
              <a:rPr lang="en-US" sz="1800" dirty="0" err="1"/>
              <a:t>dispositivi</a:t>
            </a:r>
            <a:r>
              <a:rPr lang="en-US" sz="1800" dirty="0"/>
              <a:t> </a:t>
            </a:r>
            <a:r>
              <a:rPr lang="en-US" sz="1800" dirty="0" err="1"/>
              <a:t>ed</a:t>
            </a:r>
            <a:r>
              <a:rPr lang="en-US" sz="1800" dirty="0"/>
              <a:t> </a:t>
            </a:r>
            <a:r>
              <a:rPr lang="en-US" sz="1800" dirty="0" err="1"/>
              <a:t>agevolare</a:t>
            </a:r>
            <a:r>
              <a:rPr lang="en-US" sz="1800" dirty="0"/>
              <a:t> la </a:t>
            </a:r>
            <a:r>
              <a:rPr lang="en-US" sz="1800" dirty="0" err="1"/>
              <a:t>gestione</a:t>
            </a:r>
            <a:r>
              <a:rPr lang="en-US" sz="1800" dirty="0"/>
              <a:t> da parte di </a:t>
            </a:r>
            <a:r>
              <a:rPr lang="en-US" sz="1800" dirty="0" err="1"/>
              <a:t>più</a:t>
            </a:r>
            <a:r>
              <a:rPr lang="en-US" sz="1800" dirty="0"/>
              <a:t> </a:t>
            </a:r>
            <a:r>
              <a:rPr lang="en-US" sz="1800" dirty="0" err="1"/>
              <a:t>amministratori</a:t>
            </a:r>
            <a:endParaRPr lang="en-US" sz="1800" dirty="0"/>
          </a:p>
          <a:p>
            <a:r>
              <a:rPr lang="en-US" sz="1800" dirty="0" err="1"/>
              <a:t>Visualizzazione</a:t>
            </a:r>
            <a:r>
              <a:rPr lang="en-US" sz="1800" dirty="0"/>
              <a:t> del </a:t>
            </a:r>
            <a:r>
              <a:rPr lang="en-US" sz="1800" dirty="0" err="1"/>
              <a:t>cambiamento</a:t>
            </a:r>
            <a:r>
              <a:rPr lang="en-US" sz="1800" dirty="0"/>
              <a:t> </a:t>
            </a:r>
            <a:r>
              <a:rPr lang="en-US" sz="1800" dirty="0" err="1"/>
              <a:t>dello</a:t>
            </a:r>
            <a:r>
              <a:rPr lang="en-US" sz="1800" dirty="0"/>
              <a:t> </a:t>
            </a:r>
            <a:r>
              <a:rPr lang="en-US" sz="1800" dirty="0" err="1"/>
              <a:t>stato</a:t>
            </a:r>
            <a:r>
              <a:rPr lang="en-US" sz="1800" dirty="0"/>
              <a:t> di </a:t>
            </a:r>
            <a:r>
              <a:rPr lang="en-US" sz="1800" dirty="0" err="1"/>
              <a:t>ogni</a:t>
            </a:r>
            <a:r>
              <a:rPr lang="en-US" sz="1800" dirty="0"/>
              <a:t> </a:t>
            </a:r>
            <a:r>
              <a:rPr lang="en-US" sz="1800" dirty="0" err="1"/>
              <a:t>dispositivo</a:t>
            </a:r>
            <a:endParaRPr lang="en-US" sz="1800" dirty="0"/>
          </a:p>
          <a:p>
            <a:r>
              <a:rPr lang="en-US" sz="1800" dirty="0"/>
              <a:t>uniFLOW è in </a:t>
            </a:r>
            <a:r>
              <a:rPr lang="en-US" sz="1800" dirty="0" err="1"/>
              <a:t>grado</a:t>
            </a:r>
            <a:r>
              <a:rPr lang="en-US" sz="1800" dirty="0"/>
              <a:t> di </a:t>
            </a:r>
            <a:r>
              <a:rPr lang="en-US" sz="1800" dirty="0" err="1"/>
              <a:t>individuare</a:t>
            </a:r>
            <a:r>
              <a:rPr lang="en-US" sz="1800" dirty="0"/>
              <a:t> la </a:t>
            </a:r>
            <a:r>
              <a:rPr lang="en-US" sz="1800" dirty="0" err="1"/>
              <a:t>durata</a:t>
            </a:r>
            <a:r>
              <a:rPr lang="en-US" sz="1800" dirty="0"/>
              <a:t> di </a:t>
            </a:r>
            <a:r>
              <a:rPr lang="en-US" sz="1800" dirty="0" err="1"/>
              <a:t>ogni</a:t>
            </a:r>
            <a:r>
              <a:rPr lang="en-US" sz="1800" dirty="0"/>
              <a:t> </a:t>
            </a:r>
            <a:r>
              <a:rPr lang="en-US" sz="1800" dirty="0" err="1"/>
              <a:t>stato</a:t>
            </a:r>
            <a:r>
              <a:rPr lang="en-US" sz="1800" dirty="0"/>
              <a:t> </a:t>
            </a:r>
            <a:r>
              <a:rPr lang="it-IT" sz="1800" dirty="0"/>
              <a:t>affinché </a:t>
            </a:r>
            <a:r>
              <a:rPr lang="en-US" sz="1800" dirty="0" err="1"/>
              <a:t>sia</a:t>
            </a:r>
            <a:r>
              <a:rPr lang="en-US" sz="1800" dirty="0"/>
              <a:t> </a:t>
            </a:r>
            <a:r>
              <a:rPr lang="en-US" sz="1800" dirty="0" err="1"/>
              <a:t>possibile</a:t>
            </a:r>
            <a:r>
              <a:rPr lang="en-US" sz="1800" dirty="0"/>
              <a:t> </a:t>
            </a:r>
            <a:r>
              <a:rPr lang="en-US" sz="1800" dirty="0" err="1"/>
              <a:t>eseguire</a:t>
            </a:r>
            <a:r>
              <a:rPr lang="en-US" sz="1800" dirty="0"/>
              <a:t> le opportune </a:t>
            </a:r>
            <a:r>
              <a:rPr lang="en-US" sz="1800" dirty="0" err="1"/>
              <a:t>azioni</a:t>
            </a:r>
            <a:r>
              <a:rPr lang="en-US" sz="1800" dirty="0"/>
              <a:t> per </a:t>
            </a:r>
            <a:r>
              <a:rPr lang="en-US" sz="1800" dirty="0" err="1"/>
              <a:t>il</a:t>
            </a:r>
            <a:r>
              <a:rPr lang="en-US" sz="1800" dirty="0"/>
              <a:t> </a:t>
            </a:r>
            <a:r>
              <a:rPr lang="en-US" sz="1800" dirty="0" err="1"/>
              <a:t>ripristino</a:t>
            </a:r>
            <a:r>
              <a:rPr lang="en-US" sz="1800" dirty="0"/>
              <a:t> del </a:t>
            </a:r>
            <a:r>
              <a:rPr lang="en-US" sz="1800" dirty="0" err="1"/>
              <a:t>dispositivo</a:t>
            </a:r>
            <a:r>
              <a:rPr lang="en-US" sz="1800" dirty="0"/>
              <a:t> </a:t>
            </a:r>
            <a:r>
              <a:rPr lang="en-US" sz="1800" dirty="0" err="1"/>
              <a:t>nel</a:t>
            </a:r>
            <a:r>
              <a:rPr lang="en-US" sz="1800" dirty="0"/>
              <a:t> </a:t>
            </a:r>
            <a:r>
              <a:rPr lang="en-US" sz="1800" dirty="0" err="1"/>
              <a:t>caso</a:t>
            </a:r>
            <a:r>
              <a:rPr lang="en-US" sz="1800" dirty="0"/>
              <a:t> di </a:t>
            </a:r>
            <a:r>
              <a:rPr lang="en-US" sz="1800" dirty="0" err="1"/>
              <a:t>errori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Controllo dello stato dei dispositivi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3638"/>
            <a:ext cx="3246843" cy="2523188"/>
          </a:xfrm>
          <a:prstGeom prst="rect">
            <a:avLst/>
          </a:prstGeom>
          <a:noFill/>
          <a:ln w="9525">
            <a:solidFill>
              <a:srgbClr val="A7A9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1520" y="1275606"/>
            <a:ext cx="5616624" cy="3168352"/>
          </a:xfrm>
        </p:spPr>
        <p:txBody>
          <a:bodyPr/>
          <a:lstStyle/>
          <a:p>
            <a:r>
              <a:rPr lang="de-DE" sz="1800" dirty="0"/>
              <a:t>Differenti processi di notifica in relazione a diversi livelli di escalation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600" dirty="0"/>
              <a:t>      </a:t>
            </a:r>
            <a:r>
              <a:rPr lang="de-DE" sz="1800" dirty="0"/>
              <a:t>Esempio di escalation notifiche nel caso di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800" dirty="0"/>
              <a:t>      mancanza carta sul dispositivo:</a:t>
            </a:r>
          </a:p>
          <a:p>
            <a:pPr lvl="1"/>
            <a:r>
              <a:rPr lang="en-US" sz="1600" dirty="0" err="1"/>
              <a:t>Nessuna</a:t>
            </a:r>
            <a:r>
              <a:rPr lang="en-US" sz="1600" dirty="0"/>
              <a:t> </a:t>
            </a:r>
            <a:r>
              <a:rPr lang="en-US" sz="1600" dirty="0" err="1"/>
              <a:t>notifica</a:t>
            </a:r>
            <a:r>
              <a:rPr lang="en-US" sz="1600" dirty="0"/>
              <a:t> </a:t>
            </a:r>
            <a:r>
              <a:rPr lang="en-US" sz="1600" dirty="0" err="1"/>
              <a:t>durante</a:t>
            </a:r>
            <a:r>
              <a:rPr lang="en-US" sz="1600" dirty="0"/>
              <a:t> i </a:t>
            </a:r>
            <a:r>
              <a:rPr lang="en-US" sz="1600" dirty="0" err="1"/>
              <a:t>primi</a:t>
            </a:r>
            <a:r>
              <a:rPr lang="en-US" sz="1600" dirty="0"/>
              <a:t> 5 </a:t>
            </a:r>
            <a:r>
              <a:rPr lang="en-US" sz="1600" dirty="0" err="1"/>
              <a:t>minuti</a:t>
            </a:r>
            <a:r>
              <a:rPr lang="en-US" sz="1600" dirty="0"/>
              <a:t> di </a:t>
            </a:r>
            <a:r>
              <a:rPr lang="en-US" sz="1600" dirty="0" err="1"/>
              <a:t>mancanza</a:t>
            </a:r>
            <a:r>
              <a:rPr lang="en-US" sz="1600" dirty="0"/>
              <a:t> carta</a:t>
            </a:r>
          </a:p>
          <a:p>
            <a:pPr lvl="1"/>
            <a:r>
              <a:rPr lang="en-US" sz="1600" dirty="0" err="1"/>
              <a:t>Dopo</a:t>
            </a:r>
            <a:r>
              <a:rPr lang="en-US" sz="1600" dirty="0"/>
              <a:t> 5 min </a:t>
            </a:r>
            <a:r>
              <a:rPr lang="en-US" sz="1600" dirty="0" err="1"/>
              <a:t>invio</a:t>
            </a:r>
            <a:r>
              <a:rPr lang="en-US" sz="1600" dirty="0"/>
              <a:t> di email di </a:t>
            </a:r>
            <a:r>
              <a:rPr lang="en-US" sz="1600" dirty="0" err="1"/>
              <a:t>notifica</a:t>
            </a:r>
            <a:r>
              <a:rPr lang="en-US" sz="1600" dirty="0"/>
              <a:t> al key user locale del </a:t>
            </a:r>
            <a:r>
              <a:rPr lang="en-US" sz="1600" dirty="0" err="1"/>
              <a:t>dispositivo</a:t>
            </a:r>
            <a:r>
              <a:rPr lang="en-US" sz="1600" dirty="0"/>
              <a:t> per </a:t>
            </a:r>
            <a:r>
              <a:rPr lang="en-US" sz="1600" dirty="0" err="1"/>
              <a:t>verifica</a:t>
            </a:r>
            <a:r>
              <a:rPr lang="en-US" sz="1600" dirty="0"/>
              <a:t> in loco</a:t>
            </a:r>
          </a:p>
          <a:p>
            <a:pPr lvl="1"/>
            <a:r>
              <a:rPr lang="en-US" sz="1600" dirty="0" err="1"/>
              <a:t>Dopo</a:t>
            </a:r>
            <a:r>
              <a:rPr lang="en-US" sz="1600" dirty="0"/>
              <a:t> 20 min </a:t>
            </a:r>
            <a:r>
              <a:rPr lang="en-US" sz="1600" dirty="0" err="1"/>
              <a:t>invio</a:t>
            </a:r>
            <a:r>
              <a:rPr lang="en-US" sz="1600" dirty="0"/>
              <a:t> di email al </a:t>
            </a:r>
            <a:r>
              <a:rPr lang="en-US" sz="1600" dirty="0" err="1"/>
              <a:t>dipartimento</a:t>
            </a:r>
            <a:r>
              <a:rPr lang="en-US" sz="1600" dirty="0"/>
              <a:t> di Facilities Management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Notifica</a:t>
            </a:r>
            <a:r>
              <a:rPr lang="en-US" dirty="0"/>
              <a:t> </a:t>
            </a:r>
            <a:r>
              <a:rPr lang="en-US" dirty="0" err="1"/>
              <a:t>automatica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dispositivi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77214" y="1203598"/>
            <a:ext cx="4104456" cy="3134377"/>
          </a:xfrm>
        </p:spPr>
        <p:txBody>
          <a:bodyPr/>
          <a:lstStyle/>
          <a:p>
            <a:r>
              <a:rPr lang="en-US" sz="1800" dirty="0"/>
              <a:t>In </a:t>
            </a:r>
            <a:r>
              <a:rPr lang="en-US" sz="1800" dirty="0" err="1"/>
              <a:t>caso</a:t>
            </a:r>
            <a:r>
              <a:rPr lang="en-US" sz="1800" dirty="0"/>
              <a:t> di </a:t>
            </a:r>
            <a:r>
              <a:rPr lang="en-US" sz="1800" dirty="0" err="1"/>
              <a:t>problematiche</a:t>
            </a:r>
            <a:r>
              <a:rPr lang="en-US" sz="1800" dirty="0"/>
              <a:t> di </a:t>
            </a:r>
            <a:r>
              <a:rPr lang="en-US" sz="1800" dirty="0" err="1"/>
              <a:t>connessione</a:t>
            </a:r>
            <a:r>
              <a:rPr lang="en-US" sz="1800" dirty="0"/>
              <a:t> verso </a:t>
            </a:r>
            <a:r>
              <a:rPr lang="en-US" sz="1800" dirty="0" err="1"/>
              <a:t>l’uniFLOW</a:t>
            </a:r>
            <a:r>
              <a:rPr lang="en-US" sz="1800" dirty="0"/>
              <a:t> RPS </a:t>
            </a:r>
            <a:r>
              <a:rPr lang="en-US" sz="1800" dirty="0" err="1"/>
              <a:t>assegnato</a:t>
            </a:r>
            <a:r>
              <a:rPr lang="en-US" sz="1800" dirty="0"/>
              <a:t>, i </a:t>
            </a:r>
            <a:r>
              <a:rPr lang="en-US" sz="1800" dirty="0" err="1"/>
              <a:t>dispositivi</a:t>
            </a:r>
            <a:r>
              <a:rPr lang="en-US" sz="1800" dirty="0"/>
              <a:t> Canon MEAP </a:t>
            </a:r>
            <a:r>
              <a:rPr lang="en-US" sz="1800" dirty="0" err="1"/>
              <a:t>sono</a:t>
            </a:r>
            <a:r>
              <a:rPr lang="en-US" sz="1800" dirty="0"/>
              <a:t> in </a:t>
            </a:r>
            <a:r>
              <a:rPr lang="en-US" sz="1800" dirty="0" err="1"/>
              <a:t>grado</a:t>
            </a:r>
            <a:r>
              <a:rPr lang="en-US" sz="1800" dirty="0"/>
              <a:t> di </a:t>
            </a:r>
            <a:r>
              <a:rPr lang="en-US" sz="1800" dirty="0" err="1"/>
              <a:t>riconnettersi</a:t>
            </a:r>
            <a:r>
              <a:rPr lang="en-US" sz="1800" dirty="0"/>
              <a:t> </a:t>
            </a:r>
            <a:r>
              <a:rPr lang="en-US" sz="1800" dirty="0" err="1"/>
              <a:t>automaticamente</a:t>
            </a:r>
            <a:r>
              <a:rPr lang="en-US" sz="1800" dirty="0"/>
              <a:t> a </a:t>
            </a:r>
            <a:r>
              <a:rPr lang="en-US" sz="1800" dirty="0" err="1"/>
              <a:t>qualsiasi</a:t>
            </a:r>
            <a:r>
              <a:rPr lang="en-US" sz="1800" dirty="0"/>
              <a:t> </a:t>
            </a:r>
            <a:r>
              <a:rPr lang="en-US" sz="1800" dirty="0" err="1"/>
              <a:t>altro</a:t>
            </a:r>
            <a:r>
              <a:rPr lang="en-US" sz="1800" dirty="0"/>
              <a:t> RPS </a:t>
            </a:r>
            <a:r>
              <a:rPr lang="en-US" sz="1800" dirty="0" err="1"/>
              <a:t>disponibile</a:t>
            </a:r>
            <a:r>
              <a:rPr lang="en-US" sz="1800" dirty="0"/>
              <a:t> </a:t>
            </a:r>
            <a:r>
              <a:rPr lang="en-US" sz="1800" dirty="0" err="1"/>
              <a:t>presente</a:t>
            </a:r>
            <a:r>
              <a:rPr lang="en-US" sz="1800" dirty="0"/>
              <a:t> </a:t>
            </a:r>
            <a:r>
              <a:rPr lang="en-US" sz="1800" dirty="0" err="1"/>
              <a:t>nella</a:t>
            </a:r>
            <a:r>
              <a:rPr lang="en-US" sz="1800" dirty="0"/>
              <a:t> </a:t>
            </a:r>
            <a:r>
              <a:rPr lang="en-US" sz="1800" dirty="0" err="1"/>
              <a:t>configurazione</a:t>
            </a:r>
            <a:r>
              <a:rPr lang="en-US" sz="1800" dirty="0"/>
              <a:t> CRQM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Failover </a:t>
            </a:r>
            <a:r>
              <a:rPr lang="en-US" dirty="0" err="1"/>
              <a:t>automatico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dispositivi</a:t>
            </a:r>
            <a:r>
              <a:rPr lang="en-US" dirty="0"/>
              <a:t> Canon MEAP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8B6EDD-E4DB-4917-9634-2156D7EB87D8}"/>
              </a:ext>
            </a:extLst>
          </p:cNvPr>
          <p:cNvGrpSpPr/>
          <p:nvPr/>
        </p:nvGrpSpPr>
        <p:grpSpPr>
          <a:xfrm>
            <a:off x="5219712" y="1193812"/>
            <a:ext cx="3464567" cy="2029652"/>
            <a:chOff x="5513789" y="1606213"/>
            <a:chExt cx="3464567" cy="202965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E658DAE-00D0-4289-97F2-96C5EDEB9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grayscl/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71" y="2807865"/>
              <a:ext cx="828000" cy="828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AD3C79-0E3A-454D-A732-86B2DBA13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116" y="1606213"/>
              <a:ext cx="828000" cy="828829"/>
            </a:xfrm>
            <a:prstGeom prst="rect">
              <a:avLst/>
            </a:prstGeom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0674681-433E-4953-9AAD-962D525E98CA}"/>
                </a:ext>
              </a:extLst>
            </p:cNvPr>
            <p:cNvCxnSpPr/>
            <p:nvPr/>
          </p:nvCxnSpPr>
          <p:spPr>
            <a:xfrm flipH="1">
              <a:off x="6170044" y="2089371"/>
              <a:ext cx="432048" cy="410470"/>
            </a:xfrm>
            <a:prstGeom prst="straightConnector1">
              <a:avLst/>
            </a:prstGeom>
            <a:ln>
              <a:solidFill>
                <a:srgbClr val="A7A9AC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17AC903-9FF6-46BF-9AC7-13C71F7F3222}"/>
                </a:ext>
              </a:extLst>
            </p:cNvPr>
            <p:cNvCxnSpPr/>
            <p:nvPr/>
          </p:nvCxnSpPr>
          <p:spPr>
            <a:xfrm>
              <a:off x="6147332" y="2996952"/>
              <a:ext cx="454760" cy="391107"/>
            </a:xfrm>
            <a:prstGeom prst="straightConnector1">
              <a:avLst/>
            </a:prstGeom>
            <a:ln>
              <a:solidFill>
                <a:srgbClr val="A7A9AC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20D560F-E880-4A61-904A-079FAEE54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789" y="2365196"/>
              <a:ext cx="591709" cy="72008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B32DE05-32E2-4247-B0CC-374BDDB3D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4126" y="2591290"/>
              <a:ext cx="295958" cy="403389"/>
            </a:xfrm>
            <a:prstGeom prst="rect">
              <a:avLst/>
            </a:prstGeom>
          </p:spPr>
        </p:pic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A561F726-5D16-47F7-B426-45AD671F4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50422" y="2326516"/>
              <a:ext cx="627934" cy="88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8494CE-621C-45BF-96EB-52F1772AB30D}"/>
                </a:ext>
              </a:extLst>
            </p:cNvPr>
            <p:cNvCxnSpPr/>
            <p:nvPr/>
          </p:nvCxnSpPr>
          <p:spPr>
            <a:xfrm flipH="1">
              <a:off x="7739849" y="3010624"/>
              <a:ext cx="329404" cy="149304"/>
            </a:xfrm>
            <a:prstGeom prst="straightConnector1">
              <a:avLst/>
            </a:prstGeom>
            <a:ln>
              <a:solidFill>
                <a:srgbClr val="A7A9AC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36514C1-E1AA-41B7-B3BA-92F461D82143}"/>
                </a:ext>
              </a:extLst>
            </p:cNvPr>
            <p:cNvCxnSpPr/>
            <p:nvPr/>
          </p:nvCxnSpPr>
          <p:spPr>
            <a:xfrm flipH="1" flipV="1">
              <a:off x="7732978" y="2291401"/>
              <a:ext cx="320575" cy="72008"/>
            </a:xfrm>
            <a:prstGeom prst="straightConnector1">
              <a:avLst/>
            </a:prstGeom>
            <a:ln>
              <a:solidFill>
                <a:srgbClr val="A7A9AC"/>
              </a:solidFill>
              <a:prstDash val="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6A2E10A-E720-4811-B692-5786714D133B}"/>
                </a:ext>
              </a:extLst>
            </p:cNvPr>
            <p:cNvCxnSpPr/>
            <p:nvPr/>
          </p:nvCxnSpPr>
          <p:spPr>
            <a:xfrm flipH="1" flipV="1">
              <a:off x="7732978" y="2471864"/>
              <a:ext cx="320576" cy="72008"/>
            </a:xfrm>
            <a:prstGeom prst="straightConnector1">
              <a:avLst/>
            </a:prstGeom>
            <a:ln>
              <a:solidFill>
                <a:srgbClr val="A7A9AC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4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19622"/>
            <a:ext cx="8208912" cy="3134376"/>
          </a:xfrm>
        </p:spPr>
        <p:txBody>
          <a:bodyPr/>
          <a:lstStyle/>
          <a:p>
            <a:r>
              <a:rPr lang="de-DE" sz="1800" dirty="0"/>
              <a:t>E‘ possibile definire:</a:t>
            </a:r>
          </a:p>
          <a:p>
            <a:pPr lvl="1"/>
            <a:r>
              <a:rPr lang="de-DE" sz="1600" dirty="0"/>
              <a:t>il numero massimo dei dispositivi gestiti da ogni Server</a:t>
            </a:r>
          </a:p>
          <a:p>
            <a:pPr lvl="1"/>
            <a:r>
              <a:rPr lang="de-DE" sz="1600" dirty="0"/>
              <a:t>Una soglia diversa per ogni Server</a:t>
            </a:r>
          </a:p>
          <a:p>
            <a:pPr lvl="1"/>
            <a:r>
              <a:rPr lang="de-DE" sz="1600" dirty="0"/>
              <a:t>La ricezione di notifiche via email in caso di raggiungimento dei limiti di soglia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Failover</a:t>
            </a:r>
            <a:r>
              <a:rPr lang="it-IT" dirty="0"/>
              <a:t> automatico dei dispositivi Canon MEAP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9908"/>
            <a:ext cx="8226971" cy="1193661"/>
          </a:xfrm>
          <a:prstGeom prst="rect">
            <a:avLst/>
          </a:prstGeom>
          <a:noFill/>
          <a:ln w="9525">
            <a:solidFill>
              <a:srgbClr val="A7A9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827584" y="1347614"/>
            <a:ext cx="8208912" cy="313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/>
              <a:t>In </a:t>
            </a:r>
            <a:r>
              <a:rPr lang="en-GB" sz="1800" dirty="0" err="1"/>
              <a:t>caso</a:t>
            </a:r>
            <a:r>
              <a:rPr lang="en-GB" sz="1800" dirty="0"/>
              <a:t> di </a:t>
            </a:r>
            <a:r>
              <a:rPr lang="en-GB" sz="1800" dirty="0" err="1"/>
              <a:t>comunicazione</a:t>
            </a:r>
            <a:r>
              <a:rPr lang="en-GB" sz="1800" dirty="0"/>
              <a:t> di rete </a:t>
            </a:r>
            <a:r>
              <a:rPr lang="en-GB" sz="1800" dirty="0" err="1"/>
              <a:t>parziale</a:t>
            </a:r>
            <a:r>
              <a:rPr lang="en-GB" sz="1800" dirty="0"/>
              <a:t> o </a:t>
            </a:r>
            <a:r>
              <a:rPr lang="en-GB" sz="1800" dirty="0" err="1"/>
              <a:t>assente</a:t>
            </a:r>
            <a:r>
              <a:rPr lang="en-GB" sz="1800" dirty="0"/>
              <a:t>, uniFLOW </a:t>
            </a:r>
            <a:r>
              <a:rPr lang="en-GB" sz="1800" dirty="0" err="1"/>
              <a:t>permette</a:t>
            </a:r>
            <a:r>
              <a:rPr lang="en-GB" sz="1800" dirty="0"/>
              <a:t> di </a:t>
            </a:r>
            <a:r>
              <a:rPr lang="en-GB" sz="1800" dirty="0" err="1"/>
              <a:t>attivare</a:t>
            </a:r>
            <a:r>
              <a:rPr lang="en-GB" sz="1800" dirty="0"/>
              <a:t> la </a:t>
            </a:r>
            <a:r>
              <a:rPr lang="en-GB" sz="1800" dirty="0" err="1"/>
              <a:t>modalità</a:t>
            </a:r>
            <a:r>
              <a:rPr lang="en-GB" sz="1800" dirty="0"/>
              <a:t> di </a:t>
            </a:r>
            <a:r>
              <a:rPr lang="en-GB" sz="1800" dirty="0" err="1"/>
              <a:t>emergenza</a:t>
            </a:r>
            <a:r>
              <a:rPr lang="en-GB" sz="1800" dirty="0"/>
              <a:t> per </a:t>
            </a:r>
            <a:r>
              <a:rPr lang="en-GB" sz="1800" dirty="0" err="1"/>
              <a:t>l’accesso</a:t>
            </a:r>
            <a:r>
              <a:rPr lang="en-GB" sz="1800" dirty="0"/>
              <a:t> </a:t>
            </a:r>
            <a:r>
              <a:rPr lang="en-GB" sz="1800" dirty="0" err="1"/>
              <a:t>ai</a:t>
            </a:r>
            <a:r>
              <a:rPr lang="en-GB" sz="1800" dirty="0"/>
              <a:t> </a:t>
            </a:r>
            <a:r>
              <a:rPr lang="en-GB" sz="1800" dirty="0" err="1"/>
              <a:t>dispositivi</a:t>
            </a:r>
            <a:r>
              <a:rPr lang="en-GB" sz="1800" dirty="0"/>
              <a:t> </a:t>
            </a:r>
            <a:r>
              <a:rPr lang="en-GB" sz="1800" dirty="0" err="1"/>
              <a:t>tramite</a:t>
            </a:r>
            <a:r>
              <a:rPr lang="en-GB" sz="1800" dirty="0"/>
              <a:t> la </a:t>
            </a:r>
            <a:r>
              <a:rPr lang="en-GB" sz="1800" dirty="0" err="1"/>
              <a:t>funzione</a:t>
            </a:r>
            <a:r>
              <a:rPr lang="en-GB" sz="1800" dirty="0"/>
              <a:t> di “Emergency-Accounts”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uniFLOW </a:t>
            </a:r>
            <a:r>
              <a:rPr lang="en-GB" sz="1800" dirty="0" err="1"/>
              <a:t>mantiene</a:t>
            </a:r>
            <a:r>
              <a:rPr lang="en-GB" sz="1800" dirty="0"/>
              <a:t> i </a:t>
            </a:r>
            <a:r>
              <a:rPr lang="en-GB" sz="1800" dirty="0" err="1"/>
              <a:t>dettagli</a:t>
            </a:r>
            <a:r>
              <a:rPr lang="en-GB" sz="1800" dirty="0"/>
              <a:t> </a:t>
            </a:r>
            <a:r>
              <a:rPr lang="en-GB" sz="1800" dirty="0" err="1"/>
              <a:t>degli</a:t>
            </a:r>
            <a:r>
              <a:rPr lang="en-GB" sz="1800" dirty="0"/>
              <a:t> </a:t>
            </a:r>
            <a:r>
              <a:rPr lang="en-GB" sz="1800" dirty="0" err="1"/>
              <a:t>ultimi</a:t>
            </a:r>
            <a:r>
              <a:rPr lang="en-GB" sz="1800" dirty="0"/>
              <a:t> 100 login </a:t>
            </a:r>
            <a:r>
              <a:rPr lang="en-GB" sz="1800" dirty="0" err="1"/>
              <a:t>degli</a:t>
            </a:r>
            <a:r>
              <a:rPr lang="en-GB" sz="1800" dirty="0"/>
              <a:t> </a:t>
            </a:r>
            <a:r>
              <a:rPr lang="en-GB" sz="1800" dirty="0" err="1"/>
              <a:t>utenti</a:t>
            </a:r>
            <a:r>
              <a:rPr lang="en-GB" sz="1800" dirty="0"/>
              <a:t>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hanno</a:t>
            </a:r>
            <a:r>
              <a:rPr lang="en-GB" sz="1800" dirty="0"/>
              <a:t> </a:t>
            </a:r>
            <a:r>
              <a:rPr lang="en-GB" sz="1800" dirty="0" err="1"/>
              <a:t>effettuato</a:t>
            </a:r>
            <a:r>
              <a:rPr lang="en-GB" sz="1800" dirty="0"/>
              <a:t> </a:t>
            </a:r>
            <a:r>
              <a:rPr lang="en-GB" sz="1800" dirty="0" err="1"/>
              <a:t>l’accesso</a:t>
            </a:r>
            <a:r>
              <a:rPr lang="en-GB" sz="1800" dirty="0"/>
              <a:t> al </a:t>
            </a:r>
            <a:r>
              <a:rPr lang="en-GB" sz="1800" dirty="0" err="1"/>
              <a:t>dispositivo</a:t>
            </a:r>
            <a:endParaRPr lang="en-GB" sz="1800" dirty="0"/>
          </a:p>
          <a:p>
            <a:pPr>
              <a:lnSpc>
                <a:spcPct val="100000"/>
              </a:lnSpc>
            </a:pPr>
            <a:r>
              <a:rPr lang="en-GB" sz="1800" dirty="0" err="1"/>
              <a:t>Ulteriori</a:t>
            </a:r>
            <a:r>
              <a:rPr lang="en-GB" sz="1800" dirty="0"/>
              <a:t> 100 “Emergency-Accounts” </a:t>
            </a:r>
            <a:r>
              <a:rPr lang="en-GB" sz="1800" dirty="0" err="1"/>
              <a:t>destinati</a:t>
            </a:r>
            <a:r>
              <a:rPr lang="en-GB" sz="1800" dirty="0"/>
              <a:t> ad </a:t>
            </a:r>
            <a:r>
              <a:rPr lang="en-GB" sz="1800" dirty="0" err="1"/>
              <a:t>esempio</a:t>
            </a:r>
            <a:r>
              <a:rPr lang="en-GB" sz="1800" dirty="0"/>
              <a:t> a IT Manager, Super User, Senior Manager </a:t>
            </a:r>
            <a:r>
              <a:rPr lang="en-GB" sz="1800" dirty="0" err="1"/>
              <a:t>possono</a:t>
            </a:r>
            <a:r>
              <a:rPr lang="en-GB" sz="1800" dirty="0"/>
              <a:t> </a:t>
            </a:r>
            <a:r>
              <a:rPr lang="en-GB" sz="1800" dirty="0" err="1"/>
              <a:t>essere</a:t>
            </a:r>
            <a:r>
              <a:rPr lang="en-GB" sz="1800" dirty="0"/>
              <a:t> </a:t>
            </a:r>
            <a:r>
              <a:rPr lang="en-GB" sz="1800" dirty="0" err="1"/>
              <a:t>memorizzati</a:t>
            </a:r>
            <a:r>
              <a:rPr lang="en-GB" sz="1800" dirty="0"/>
              <a:t> </a:t>
            </a:r>
            <a:r>
              <a:rPr lang="en-GB" sz="1800" dirty="0" err="1"/>
              <a:t>localmente</a:t>
            </a:r>
            <a:r>
              <a:rPr lang="en-GB" sz="1800" dirty="0"/>
              <a:t> </a:t>
            </a:r>
            <a:r>
              <a:rPr lang="en-GB" sz="1800" dirty="0" err="1"/>
              <a:t>sempre</a:t>
            </a:r>
            <a:r>
              <a:rPr lang="en-GB" sz="1800" dirty="0"/>
              <a:t> </a:t>
            </a:r>
            <a:r>
              <a:rPr lang="en-GB" sz="1800" dirty="0" err="1"/>
              <a:t>che</a:t>
            </a:r>
            <a:r>
              <a:rPr lang="en-GB" sz="1800" dirty="0"/>
              <a:t> </a:t>
            </a:r>
            <a:r>
              <a:rPr lang="en-GB" sz="1800" dirty="0" err="1"/>
              <a:t>tali</a:t>
            </a:r>
            <a:r>
              <a:rPr lang="en-GB" sz="1800" dirty="0"/>
              <a:t> account non </a:t>
            </a:r>
            <a:r>
              <a:rPr lang="en-GB" sz="1800" dirty="0" err="1"/>
              <a:t>abbiamo</a:t>
            </a:r>
            <a:r>
              <a:rPr lang="en-GB" sz="1800" dirty="0"/>
              <a:t> </a:t>
            </a:r>
            <a:r>
              <a:rPr lang="en-GB" sz="1800" dirty="0" err="1"/>
              <a:t>eseguito</a:t>
            </a:r>
            <a:r>
              <a:rPr lang="en-GB" sz="1800" dirty="0"/>
              <a:t> </a:t>
            </a:r>
            <a:r>
              <a:rPr lang="en-GB" sz="1800" dirty="0" err="1"/>
              <a:t>l’accesso</a:t>
            </a:r>
            <a:r>
              <a:rPr lang="en-GB" sz="1800" dirty="0"/>
              <a:t> </a:t>
            </a:r>
            <a:r>
              <a:rPr lang="en-GB" sz="1800" dirty="0" err="1"/>
              <a:t>nello</a:t>
            </a:r>
            <a:r>
              <a:rPr lang="en-GB" sz="1800" dirty="0"/>
              <a:t> </a:t>
            </a:r>
            <a:r>
              <a:rPr lang="en-GB" sz="1800" dirty="0" err="1"/>
              <a:t>stato</a:t>
            </a:r>
            <a:r>
              <a:rPr lang="en-GB" sz="1800" dirty="0"/>
              <a:t> di non </a:t>
            </a:r>
            <a:r>
              <a:rPr lang="en-GB" sz="1800" dirty="0" err="1"/>
              <a:t>emergenza</a:t>
            </a:r>
            <a:endParaRPr lang="en-GB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Accesso </a:t>
            </a:r>
            <a:r>
              <a:rPr lang="en-US" dirty="0" err="1"/>
              <a:t>costante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dispositivi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2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err="1"/>
              <a:t>Configurazione</a:t>
            </a:r>
            <a:r>
              <a:rPr lang="en-GB" dirty="0"/>
              <a:t> </a:t>
            </a:r>
            <a:r>
              <a:rPr lang="en-GB" dirty="0" err="1"/>
              <a:t>centralizzata</a:t>
            </a:r>
            <a:r>
              <a:rPr lang="en-GB" dirty="0"/>
              <a:t> in uniFLOW </a:t>
            </a:r>
            <a:r>
              <a:rPr lang="en-GB" dirty="0" err="1"/>
              <a:t>delle</a:t>
            </a:r>
            <a:r>
              <a:rPr lang="en-GB" dirty="0"/>
              <a:t> password per uniFLOW Universal Login Manager-RUI di un </a:t>
            </a:r>
            <a:r>
              <a:rPr lang="en-GB" dirty="0" err="1"/>
              <a:t>dispositivo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Configurazione</a:t>
            </a:r>
            <a:r>
              <a:rPr lang="en-GB" dirty="0"/>
              <a:t> </a:t>
            </a:r>
            <a:r>
              <a:rPr lang="en-GB" dirty="0" err="1"/>
              <a:t>centralizzata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password</a:t>
            </a:r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D5AD9172-FC94-42D5-8CB7-A7A6E81AC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2499742"/>
            <a:ext cx="2508740" cy="1473725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73C3B9C-022E-4135-8C81-4F37AF6C5F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r="2232" b="3505"/>
          <a:stretch/>
        </p:blipFill>
        <p:spPr>
          <a:xfrm>
            <a:off x="899592" y="2523528"/>
            <a:ext cx="3805844" cy="14261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561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Printing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843559"/>
            <a:ext cx="6708557" cy="35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148577"/>
            <a:ext cx="8496944" cy="31343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it-IT" sz="1800"/>
              <a:t>Direttamente dalla Applet di Scansione, presente sul pannello del dispositivo, l'utente ha accesso ai workflows di scansione di uniFLOW Online e di uniFLOW server</a:t>
            </a:r>
            <a:endParaRPr lang="it-IT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941C8-B247-4507-AEEB-2557E2B6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83518"/>
            <a:ext cx="7848872" cy="432047"/>
          </a:xfrm>
        </p:spPr>
        <p:txBody>
          <a:bodyPr/>
          <a:lstStyle/>
          <a:p>
            <a:r>
              <a:rPr lang="en-US" dirty="0"/>
              <a:t>uniFLOW hybrid </a:t>
            </a:r>
            <a:r>
              <a:rPr lang="en-US"/>
              <a:t>– Hybrid Device Scanning</a:t>
            </a:r>
            <a:endParaRPr lang="x-none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D01B26-5649-4A03-8856-7B16A693D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3"/>
          <a:stretch/>
        </p:blipFill>
        <p:spPr>
          <a:xfrm>
            <a:off x="346865" y="2402513"/>
            <a:ext cx="8797135" cy="228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04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249543"/>
            <a:ext cx="5400600" cy="3134377"/>
          </a:xfrm>
        </p:spPr>
        <p:txBody>
          <a:bodyPr/>
          <a:lstStyle/>
          <a:p>
            <a:r>
              <a:rPr lang="en-US" sz="1800" dirty="0"/>
              <a:t>I </a:t>
            </a:r>
            <a:r>
              <a:rPr lang="en-US" sz="1800" dirty="0" err="1"/>
              <a:t>documenti</a:t>
            </a:r>
            <a:r>
              <a:rPr lang="en-US" sz="1800" dirty="0"/>
              <a:t> </a:t>
            </a:r>
            <a:r>
              <a:rPr lang="en-US" sz="1800" dirty="0" err="1"/>
              <a:t>sono</a:t>
            </a:r>
            <a:r>
              <a:rPr lang="en-US" sz="1800" dirty="0"/>
              <a:t> </a:t>
            </a:r>
            <a:r>
              <a:rPr lang="en-US" sz="1800" dirty="0" err="1"/>
              <a:t>inoltrati</a:t>
            </a:r>
            <a:r>
              <a:rPr lang="en-US" sz="1800" dirty="0"/>
              <a:t> e </a:t>
            </a:r>
            <a:r>
              <a:rPr lang="en-US" sz="1800" dirty="0" err="1"/>
              <a:t>stampati</a:t>
            </a:r>
            <a:r>
              <a:rPr lang="en-US" sz="1800" dirty="0"/>
              <a:t> al Centro Stampa </a:t>
            </a:r>
            <a:r>
              <a:rPr lang="en-US" sz="1800" dirty="0" err="1"/>
              <a:t>utilizzando</a:t>
            </a:r>
            <a:r>
              <a:rPr lang="en-US" sz="1800" dirty="0"/>
              <a:t> un driver Postscript</a:t>
            </a:r>
          </a:p>
          <a:p>
            <a:r>
              <a:rPr lang="en-US" sz="1800" dirty="0" err="1"/>
              <a:t>Utilizzando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job ticket </a:t>
            </a:r>
            <a:r>
              <a:rPr lang="en-US" sz="1800" dirty="0" err="1"/>
              <a:t>l’utente</a:t>
            </a:r>
            <a:r>
              <a:rPr lang="en-US" sz="1800" dirty="0"/>
              <a:t> </a:t>
            </a:r>
            <a:r>
              <a:rPr lang="en-US" sz="1800" dirty="0" err="1"/>
              <a:t>può</a:t>
            </a:r>
            <a:r>
              <a:rPr lang="en-US" sz="1800" dirty="0"/>
              <a:t> </a:t>
            </a:r>
            <a:r>
              <a:rPr lang="en-US" sz="1800" dirty="0" err="1"/>
              <a:t>specificare</a:t>
            </a:r>
            <a:r>
              <a:rPr lang="en-US" sz="1800" dirty="0"/>
              <a:t> </a:t>
            </a:r>
            <a:r>
              <a:rPr lang="en-US" sz="1800" dirty="0" err="1"/>
              <a:t>velocemente</a:t>
            </a:r>
            <a:r>
              <a:rPr lang="en-US" sz="1800" dirty="0"/>
              <a:t> e </a:t>
            </a:r>
            <a:r>
              <a:rPr lang="en-US" sz="1800" dirty="0" err="1"/>
              <a:t>accuratamente</a:t>
            </a:r>
            <a:r>
              <a:rPr lang="en-US" sz="1800" dirty="0"/>
              <a:t> le </a:t>
            </a:r>
            <a:r>
              <a:rPr lang="en-US" sz="1800" dirty="0" err="1"/>
              <a:t>tipologie</a:t>
            </a:r>
            <a:r>
              <a:rPr lang="en-US" sz="1800" dirty="0"/>
              <a:t> di </a:t>
            </a:r>
            <a:r>
              <a:rPr lang="en-US" sz="1800" dirty="0" err="1"/>
              <a:t>finitura</a:t>
            </a:r>
            <a:r>
              <a:rPr lang="en-US" sz="1800" dirty="0"/>
              <a:t> del </a:t>
            </a:r>
            <a:r>
              <a:rPr lang="en-US" sz="1800" dirty="0" err="1"/>
              <a:t>lavoro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riducendo</a:t>
            </a:r>
            <a:r>
              <a:rPr lang="en-US" sz="1800" dirty="0"/>
              <a:t> </a:t>
            </a:r>
            <a:r>
              <a:rPr lang="en-US" sz="1800" dirty="0" err="1"/>
              <a:t>eventuali</a:t>
            </a:r>
            <a:r>
              <a:rPr lang="en-US" sz="1800" dirty="0"/>
              <a:t> </a:t>
            </a:r>
            <a:r>
              <a:rPr lang="en-US" sz="1800" dirty="0" err="1"/>
              <a:t>errori</a:t>
            </a:r>
            <a:r>
              <a:rPr lang="en-US" sz="1800" dirty="0"/>
              <a:t> </a:t>
            </a:r>
            <a:r>
              <a:rPr lang="en-US" sz="1800" dirty="0" err="1"/>
              <a:t>nella</a:t>
            </a:r>
            <a:r>
              <a:rPr lang="en-US" sz="1800" dirty="0"/>
              <a:t> </a:t>
            </a:r>
            <a:r>
              <a:rPr lang="en-US" sz="1800" dirty="0" err="1"/>
              <a:t>commissione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stampa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Inoltro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lavori</a:t>
            </a:r>
            <a:r>
              <a:rPr lang="en-US" dirty="0"/>
              <a:t> verso </a:t>
            </a:r>
            <a:r>
              <a:rPr lang="en-US" dirty="0" err="1"/>
              <a:t>il</a:t>
            </a:r>
            <a:r>
              <a:rPr lang="en-US" dirty="0"/>
              <a:t> Centro Stampa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31590"/>
            <a:ext cx="2648797" cy="3370285"/>
          </a:xfrm>
          <a:prstGeom prst="rect">
            <a:avLst/>
          </a:prstGeom>
          <a:ln>
            <a:solidFill>
              <a:srgbClr val="A7A9A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0905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608512" cy="3134377"/>
          </a:xfrm>
        </p:spPr>
        <p:txBody>
          <a:bodyPr/>
          <a:lstStyle/>
          <a:p>
            <a:r>
              <a:rPr lang="en-US" sz="1800" dirty="0"/>
              <a:t>La Operator Dashboard </a:t>
            </a:r>
            <a:r>
              <a:rPr lang="en-US" sz="1800" dirty="0" err="1"/>
              <a:t>permette</a:t>
            </a:r>
            <a:r>
              <a:rPr lang="en-US" sz="1800" dirty="0"/>
              <a:t> la </a:t>
            </a:r>
            <a:r>
              <a:rPr lang="en-US" sz="1800" dirty="0" err="1"/>
              <a:t>gestione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</a:t>
            </a:r>
            <a:r>
              <a:rPr lang="en-US" sz="1800" dirty="0" err="1"/>
              <a:t>ricevuti</a:t>
            </a:r>
            <a:r>
              <a:rPr lang="en-US" sz="1800" dirty="0"/>
              <a:t> </a:t>
            </a:r>
            <a:r>
              <a:rPr lang="en-US" sz="1800" dirty="0" err="1"/>
              <a:t>presso</a:t>
            </a:r>
            <a:r>
              <a:rPr lang="en-US" sz="1800" dirty="0"/>
              <a:t> </a:t>
            </a:r>
            <a:r>
              <a:rPr lang="en-US" sz="1800" dirty="0" err="1"/>
              <a:t>il</a:t>
            </a:r>
            <a:r>
              <a:rPr lang="en-US" sz="1800" dirty="0"/>
              <a:t> Centro Stampa</a:t>
            </a:r>
          </a:p>
          <a:p>
            <a:pPr lvl="1"/>
            <a:r>
              <a:rPr lang="en-GB" sz="1600" dirty="0"/>
              <a:t>Drag &amp; drop </a:t>
            </a:r>
            <a:r>
              <a:rPr lang="en-GB" sz="1600" dirty="0" err="1"/>
              <a:t>dei</a:t>
            </a:r>
            <a:r>
              <a:rPr lang="en-GB" sz="1600" dirty="0"/>
              <a:t> print jobs</a:t>
            </a:r>
          </a:p>
          <a:p>
            <a:pPr lvl="1"/>
            <a:r>
              <a:rPr lang="en-GB" sz="1600" dirty="0" err="1"/>
              <a:t>Verifica</a:t>
            </a:r>
            <a:r>
              <a:rPr lang="en-GB" sz="1600" dirty="0"/>
              <a:t> </a:t>
            </a:r>
            <a:r>
              <a:rPr lang="en-GB" sz="1600" dirty="0" err="1"/>
              <a:t>degli</a:t>
            </a:r>
            <a:r>
              <a:rPr lang="en-GB" sz="1600" dirty="0"/>
              <a:t> </a:t>
            </a:r>
            <a:r>
              <a:rPr lang="en-GB" sz="1600" dirty="0" err="1"/>
              <a:t>attributi</a:t>
            </a:r>
            <a:r>
              <a:rPr lang="en-GB" sz="1600" dirty="0"/>
              <a:t> del Job Ticket</a:t>
            </a:r>
          </a:p>
          <a:p>
            <a:pPr lvl="1"/>
            <a:r>
              <a:rPr lang="en-GB" sz="1600" dirty="0" err="1"/>
              <a:t>Gestione</a:t>
            </a:r>
            <a:r>
              <a:rPr lang="en-GB" sz="1600" dirty="0"/>
              <a:t> </a:t>
            </a:r>
            <a:r>
              <a:rPr lang="en-GB" sz="1600" dirty="0" err="1"/>
              <a:t>sincronizzata</a:t>
            </a:r>
            <a:r>
              <a:rPr lang="en-GB" sz="1600" dirty="0"/>
              <a:t> </a:t>
            </a:r>
            <a:r>
              <a:rPr lang="en-GB" sz="1600" dirty="0" err="1"/>
              <a:t>delle</a:t>
            </a:r>
            <a:r>
              <a:rPr lang="en-GB" sz="1600" dirty="0"/>
              <a:t> </a:t>
            </a:r>
            <a:r>
              <a:rPr lang="en-GB" sz="1600" dirty="0" err="1"/>
              <a:t>tipologie</a:t>
            </a:r>
            <a:r>
              <a:rPr lang="en-GB" sz="1600" dirty="0"/>
              <a:t> di carta</a:t>
            </a:r>
          </a:p>
          <a:p>
            <a:pPr lvl="1"/>
            <a:r>
              <a:rPr lang="en-US" sz="1600" dirty="0" err="1"/>
              <a:t>Anteprima</a:t>
            </a:r>
            <a:r>
              <a:rPr lang="en-US" sz="1600" dirty="0"/>
              <a:t> PDF per </a:t>
            </a:r>
            <a:r>
              <a:rPr lang="en-US" sz="1600" dirty="0" err="1"/>
              <a:t>verifica</a:t>
            </a:r>
            <a:r>
              <a:rPr lang="en-US" sz="1600" dirty="0"/>
              <a:t> del </a:t>
            </a:r>
            <a:r>
              <a:rPr lang="en-US" sz="1600" dirty="0" err="1"/>
              <a:t>risultato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endParaRPr lang="en-US" sz="1600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Controllo</a:t>
            </a:r>
            <a:r>
              <a:rPr lang="en-US" dirty="0"/>
              <a:t> </a:t>
            </a:r>
            <a:r>
              <a:rPr lang="en-US" dirty="0" err="1"/>
              <a:t>centralizzato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lavori</a:t>
            </a:r>
            <a:r>
              <a:rPr lang="en-US" dirty="0"/>
              <a:t> di </a:t>
            </a:r>
            <a:r>
              <a:rPr lang="en-US" dirty="0" err="1"/>
              <a:t>stampa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08104" y="1779662"/>
            <a:ext cx="3456383" cy="1887252"/>
            <a:chOff x="5724128" y="1779662"/>
            <a:chExt cx="3170708" cy="1729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4128" y="1779662"/>
              <a:ext cx="3170708" cy="1729112"/>
            </a:xfrm>
            <a:prstGeom prst="rect">
              <a:avLst/>
            </a:prstGeom>
            <a:noFill/>
            <a:ln>
              <a:solidFill>
                <a:srgbClr val="A7A9AC"/>
              </a:solidFill>
            </a:ln>
            <a:effectLst/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440" y="2031817"/>
              <a:ext cx="566304" cy="1410753"/>
            </a:xfrm>
            <a:prstGeom prst="rect">
              <a:avLst/>
            </a:prstGeom>
            <a:noFill/>
            <a:ln>
              <a:solidFill>
                <a:srgbClr val="A7A9AC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698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563638"/>
            <a:ext cx="4680520" cy="3134377"/>
          </a:xfrm>
        </p:spPr>
        <p:txBody>
          <a:bodyPr/>
          <a:lstStyle/>
          <a:p>
            <a:r>
              <a:rPr lang="en-US" sz="1800" dirty="0" err="1"/>
              <a:t>Assegnare</a:t>
            </a:r>
            <a:r>
              <a:rPr lang="en-US" sz="1800" dirty="0"/>
              <a:t> la </a:t>
            </a:r>
            <a:r>
              <a:rPr lang="en-US" sz="1800" dirty="0" err="1"/>
              <a:t>gestione</a:t>
            </a:r>
            <a:r>
              <a:rPr lang="en-US" sz="1800" dirty="0"/>
              <a:t> di </a:t>
            </a:r>
            <a:r>
              <a:rPr lang="en-US" sz="1800" dirty="0" err="1"/>
              <a:t>differenti</a:t>
            </a:r>
            <a:r>
              <a:rPr lang="en-US" sz="1800" dirty="0"/>
              <a:t> code di </a:t>
            </a:r>
            <a:r>
              <a:rPr lang="en-US" sz="1800" dirty="0" err="1"/>
              <a:t>stampa</a:t>
            </a:r>
            <a:r>
              <a:rPr lang="en-US" sz="1800" dirty="0"/>
              <a:t> a </a:t>
            </a:r>
            <a:r>
              <a:rPr lang="en-US" sz="1800" dirty="0" err="1"/>
              <a:t>diversi</a:t>
            </a:r>
            <a:r>
              <a:rPr lang="en-US" sz="1800" dirty="0"/>
              <a:t> </a:t>
            </a:r>
            <a:r>
              <a:rPr lang="en-US" sz="1800" dirty="0" err="1"/>
              <a:t>operatori</a:t>
            </a:r>
            <a:endParaRPr lang="en-US" sz="1800" dirty="0"/>
          </a:p>
          <a:p>
            <a:pPr lvl="1"/>
            <a:r>
              <a:rPr lang="de-DE" sz="1600" dirty="0"/>
              <a:t>Code e dispositivi visibili a specifici operatori</a:t>
            </a:r>
          </a:p>
          <a:p>
            <a:pPr lvl="1"/>
            <a:r>
              <a:rPr lang="de-DE" sz="1600" dirty="0"/>
              <a:t>Definire code similari e relativi processi di stampa collegati ad esse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Controllo centralizzato dei lavori di stampa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61" y="1203598"/>
            <a:ext cx="3392038" cy="3215201"/>
          </a:xfrm>
          <a:prstGeom prst="rect">
            <a:avLst/>
          </a:prstGeom>
          <a:ln>
            <a:solidFill>
              <a:srgbClr val="A7A9A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0698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536504" cy="3134377"/>
          </a:xfrm>
        </p:spPr>
        <p:txBody>
          <a:bodyPr/>
          <a:lstStyle/>
          <a:p>
            <a:r>
              <a:rPr lang="en-US" sz="1800" dirty="0" err="1"/>
              <a:t>Anteprima</a:t>
            </a:r>
            <a:r>
              <a:rPr lang="en-US" sz="1800" dirty="0"/>
              <a:t> </a:t>
            </a:r>
            <a:r>
              <a:rPr lang="en-US" sz="1800" dirty="0" err="1"/>
              <a:t>dell’intero</a:t>
            </a:r>
            <a:r>
              <a:rPr lang="en-US" sz="1800" dirty="0"/>
              <a:t> </a:t>
            </a:r>
            <a:r>
              <a:rPr lang="en-US" sz="1800" dirty="0" err="1"/>
              <a:t>documento</a:t>
            </a:r>
            <a:endParaRPr lang="en-US" sz="1800" dirty="0"/>
          </a:p>
          <a:p>
            <a:r>
              <a:rPr lang="en-US" sz="1800" dirty="0" err="1"/>
              <a:t>Suddivisione</a:t>
            </a:r>
            <a:r>
              <a:rPr lang="en-US" sz="1800" dirty="0"/>
              <a:t> </a:t>
            </a:r>
            <a:r>
              <a:rPr lang="en-US" sz="1800" dirty="0" err="1"/>
              <a:t>delle</a:t>
            </a:r>
            <a:r>
              <a:rPr lang="en-US" sz="1800" dirty="0"/>
              <a:t> </a:t>
            </a:r>
            <a:r>
              <a:rPr lang="en-US" sz="1800" dirty="0" err="1"/>
              <a:t>pagine</a:t>
            </a:r>
            <a:r>
              <a:rPr lang="en-US" sz="1800" dirty="0"/>
              <a:t> </a:t>
            </a:r>
            <a:r>
              <a:rPr lang="en-US" sz="1800" dirty="0" err="1"/>
              <a:t>colori</a:t>
            </a:r>
            <a:r>
              <a:rPr lang="en-US" sz="1800" dirty="0"/>
              <a:t> e </a:t>
            </a:r>
            <a:r>
              <a:rPr lang="en-US" sz="1800" dirty="0" err="1"/>
              <a:t>bianco</a:t>
            </a:r>
            <a:r>
              <a:rPr lang="en-US" sz="1800" dirty="0"/>
              <a:t>/</a:t>
            </a:r>
            <a:r>
              <a:rPr lang="en-US" sz="1800" dirty="0" err="1"/>
              <a:t>nero</a:t>
            </a:r>
            <a:endParaRPr lang="en-US" sz="1800" dirty="0"/>
          </a:p>
          <a:p>
            <a:r>
              <a:rPr lang="en-US" sz="1800" dirty="0"/>
              <a:t>Stampa di Tab</a:t>
            </a:r>
          </a:p>
          <a:p>
            <a:r>
              <a:rPr lang="en-US" sz="1800" dirty="0" err="1"/>
              <a:t>Possibilità</a:t>
            </a:r>
            <a:r>
              <a:rPr lang="en-US" sz="1800" dirty="0"/>
              <a:t> di </a:t>
            </a:r>
            <a:r>
              <a:rPr lang="en-US" sz="1800" dirty="0" err="1"/>
              <a:t>combinare</a:t>
            </a:r>
            <a:r>
              <a:rPr lang="en-US" sz="1800" dirty="0"/>
              <a:t> </a:t>
            </a:r>
            <a:r>
              <a:rPr lang="en-US" sz="1800" dirty="0" err="1"/>
              <a:t>multipli</a:t>
            </a:r>
            <a:r>
              <a:rPr lang="en-US" sz="1800" dirty="0"/>
              <a:t> </a:t>
            </a:r>
            <a:r>
              <a:rPr lang="en-US" sz="1800" dirty="0" err="1"/>
              <a:t>lavori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Web-based Document Make Ready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850" y="1635646"/>
            <a:ext cx="3390859" cy="2119287"/>
          </a:xfrm>
          <a:prstGeom prst="rect">
            <a:avLst/>
          </a:prstGeom>
          <a:noFill/>
          <a:ln>
            <a:solidFill>
              <a:srgbClr val="A7A9AC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00419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99800"/>
            <a:ext cx="8208912" cy="1428213"/>
          </a:xfrm>
        </p:spPr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benefici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Piattaforma</a:t>
            </a:r>
            <a:r>
              <a:rPr lang="en-US" dirty="0"/>
              <a:t> uniFLOW</a:t>
            </a:r>
          </a:p>
        </p:txBody>
      </p:sp>
    </p:spTree>
    <p:extLst>
      <p:ext uri="{BB962C8B-B14F-4D97-AF65-F5344CB8AC3E}">
        <p14:creationId xmlns:p14="http://schemas.microsoft.com/office/powerpoint/2010/main" val="370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noFill/>
        </p:spPr>
        <p:txBody>
          <a:bodyPr/>
          <a:lstStyle/>
          <a:p>
            <a:pPr marL="342900" lvl="0" indent="-342900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800" dirty="0" err="1">
                <a:latin typeface="Century Gothic" panose="020B0502020202020204" pitchFamily="34" charset="0"/>
              </a:rPr>
              <a:t>Alcuni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significativi</a:t>
            </a:r>
            <a:r>
              <a:rPr lang="en-US" sz="1800" dirty="0">
                <a:latin typeface="Century Gothic" panose="020B0502020202020204" pitchFamily="34" charset="0"/>
              </a:rPr>
              <a:t> e </a:t>
            </a:r>
            <a:r>
              <a:rPr lang="en-US" sz="1800" dirty="0" err="1">
                <a:latin typeface="Century Gothic" panose="020B0502020202020204" pitchFamily="34" charset="0"/>
              </a:rPr>
              <a:t>semplici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esempi</a:t>
            </a:r>
            <a:r>
              <a:rPr lang="en-US" sz="1800" dirty="0">
                <a:latin typeface="Century Gothic" panose="020B0502020202020204" pitchFamily="34" charset="0"/>
              </a:rPr>
              <a:t> di </a:t>
            </a:r>
            <a:r>
              <a:rPr lang="en-US" sz="1800" dirty="0" err="1">
                <a:latin typeface="Century Gothic" panose="020B0502020202020204" pitchFamily="34" charset="0"/>
              </a:rPr>
              <a:t>riduzione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dei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costi</a:t>
            </a:r>
            <a:r>
              <a:rPr lang="en-US" sz="1800" dirty="0">
                <a:latin typeface="Century Gothic" panose="020B0502020202020204" pitchFamily="34" charset="0"/>
              </a:rPr>
              <a:t> di </a:t>
            </a:r>
            <a:r>
              <a:rPr lang="en-US" sz="1800" dirty="0" err="1">
                <a:latin typeface="Century Gothic" panose="020B0502020202020204" pitchFamily="34" charset="0"/>
              </a:rPr>
              <a:t>stampa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Cancellazione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automatica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lavori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non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rilasciati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dagli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utenti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Implementazione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politiche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restrittive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attraverso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impostazioni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predefinite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fronte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/retro 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bianco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/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nero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Reindirizzamento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lavori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dalle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locali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verso le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più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economiche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multifunzioni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o verso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il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centro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Allocazione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costi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a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dipartimenti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progetti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Riduzione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delle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attività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del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dipartimento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IT grazie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alla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distribuzione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un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unico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driver per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supportare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l’intero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parco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Riduzione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costi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benefici</a:t>
            </a:r>
            <a:r>
              <a:rPr lang="en-US" dirty="0"/>
              <a:t> di uniFLOW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94624"/>
            <a:ext cx="504000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it-IT" sz="1800" dirty="0"/>
              <a:t>Alcuni significativi e semplici esempi di incremento della sicurezza</a:t>
            </a:r>
            <a:endParaRPr lang="en-US" sz="18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Rilascio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sicuro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lavori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personali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su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molteplici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dispositivi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supportati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Limitare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l’accesso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alle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funzionalità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del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dispositivo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a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specifici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gruppi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,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dipartimenti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Cancellazione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automatica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lavori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sicuri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nel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caso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in cui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verifichino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errori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sul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dispositivo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rilascio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Ricezione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immediata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notifiche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relative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alla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divulgazione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informazioni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riservate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Incremento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sicurezza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benefici</a:t>
            </a:r>
            <a:r>
              <a:rPr lang="en-US" dirty="0"/>
              <a:t> di uniFLOW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368" y="1194624"/>
            <a:ext cx="352256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9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it-IT" sz="1800" dirty="0"/>
              <a:t>Alcuni significativi e semplici esempi di incremento della produttività</a:t>
            </a: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Riduzione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del tempo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utilizzato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per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inserire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manualmente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dati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relativi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alla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digitalizzazione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documenti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Offrire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agli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l’invio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della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da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qualsiasi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dispositivo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mobile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ed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il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rilascio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della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indipendentemente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dalla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loro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posizione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e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postazione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lavoro</a:t>
            </a:r>
            <a:endParaRPr lang="en-US" sz="1600" dirty="0">
              <a:solidFill>
                <a:srgbClr val="6D6E7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Gli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possono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rilasciare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propri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documenti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su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qualsiasi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stampante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rete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Incremento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produttività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benefici</a:t>
            </a:r>
            <a:r>
              <a:rPr lang="en-US" dirty="0"/>
              <a:t> di uniFLOW</a:t>
            </a:r>
          </a:p>
        </p:txBody>
      </p:sp>
      <p:pic>
        <p:nvPicPr>
          <p:cNvPr id="7" name="Picture 4" descr="C:\Users\andreab.NTWARE\Desktop\icons pps\productiv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211" y="1194624"/>
            <a:ext cx="424421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1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it-IT" sz="1800" dirty="0"/>
              <a:t>Alcuni significativi e semplici esempi di salvaguardia dell’ambiente</a:t>
            </a: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Applicazione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politiche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it-IT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affinché 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documenti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siano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in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bianco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/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nero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o in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fronte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/retro</a:t>
            </a:r>
          </a:p>
          <a:p>
            <a:pPr marL="800100" lvl="1" indent="-342900">
              <a:lnSpc>
                <a:spcPts val="1800"/>
              </a:lnSpc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Cancellazione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lavori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non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rilasciati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dagli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utenti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in un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determinato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periodo</a:t>
            </a:r>
            <a:r>
              <a:rPr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tempo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salvaguardia</a:t>
            </a:r>
            <a:r>
              <a:rPr lang="en-US" dirty="0"/>
              <a:t> </a:t>
            </a:r>
            <a:r>
              <a:rPr lang="en-US" dirty="0" err="1"/>
              <a:t>dell’ambiente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</a:t>
            </a:r>
            <a:r>
              <a:rPr lang="en-US" dirty="0" err="1"/>
              <a:t>benefici</a:t>
            </a:r>
            <a:r>
              <a:rPr lang="en-US" dirty="0"/>
              <a:t> di uniFLOW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162" y="1194624"/>
            <a:ext cx="509478" cy="5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8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99801"/>
            <a:ext cx="8208912" cy="1428213"/>
          </a:xfrm>
        </p:spPr>
        <p:txBody>
          <a:bodyPr/>
          <a:lstStyle/>
          <a:p>
            <a:r>
              <a:rPr lang="en-US" dirty="0" err="1"/>
              <a:t>L’integrazione</a:t>
            </a:r>
            <a:r>
              <a:rPr lang="en-US" dirty="0"/>
              <a:t> con i </a:t>
            </a:r>
            <a:r>
              <a:rPr lang="en-US" dirty="0" err="1"/>
              <a:t>dispositivi</a:t>
            </a:r>
            <a:r>
              <a:rPr lang="en-US" dirty="0"/>
              <a:t> </a:t>
            </a:r>
            <a:r>
              <a:rPr lang="en-US" dirty="0" err="1"/>
              <a:t>supportati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02713F-0282-4334-8341-83ABEA33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Vantaggi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Connessione</a:t>
            </a:r>
            <a:endParaRPr lang="x-none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0C7EBA0-5737-4B29-888A-E7DDDDBD833F}"/>
              </a:ext>
            </a:extLst>
          </p:cNvPr>
          <p:cNvSpPr txBox="1">
            <a:spLocks/>
          </p:cNvSpPr>
          <p:nvPr/>
        </p:nvSpPr>
        <p:spPr>
          <a:xfrm>
            <a:off x="421294" y="1059582"/>
            <a:ext cx="8208912" cy="3134376"/>
          </a:xfrm>
          <a:prstGeom prst="rect">
            <a:avLst/>
          </a:prstGeom>
        </p:spPr>
        <p:txBody>
          <a:bodyPr wrap="square" lIns="0" tIns="0" rIns="0" bIns="0"/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5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8001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defRPr sz="2000" b="0" i="0" kern="1200">
                <a:solidFill>
                  <a:srgbClr val="6D6E71"/>
                </a:solidFill>
                <a:latin typeface="Calibri Ligh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ts val="1800"/>
              </a:lnSpc>
              <a:spcBef>
                <a:spcPct val="20000"/>
              </a:spcBef>
              <a:spcAft>
                <a:spcPct val="0"/>
              </a:spcAft>
              <a:buClr>
                <a:srgbClr val="A7A9AC"/>
              </a:buClr>
              <a:buSzPct val="70000"/>
              <a:buFont typeface="Wingdings" charset="2"/>
              <a:buChar char="§"/>
              <a:defRPr sz="2000" b="0" i="0" kern="1200">
                <a:solidFill>
                  <a:srgbClr val="6D6E71"/>
                </a:solidFill>
                <a:latin typeface="Calibri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indent="357188">
              <a:buFont typeface="Wingdings" charset="2"/>
              <a:buNone/>
            </a:pPr>
            <a:r>
              <a:rPr kumimoji="0" lang="en-US" dirty="0" err="1"/>
              <a:t>Preparati</a:t>
            </a:r>
            <a:r>
              <a:rPr kumimoji="0" lang="en-US" dirty="0"/>
              <a:t> per </a:t>
            </a:r>
            <a:r>
              <a:rPr kumimoji="0" lang="en-US" dirty="0" err="1"/>
              <a:t>il</a:t>
            </a:r>
            <a:r>
              <a:rPr kumimoji="0" lang="en-US" dirty="0"/>
              <a:t> Cloud</a:t>
            </a:r>
          </a:p>
          <a:p>
            <a:pPr marL="541338" lvl="1" indent="357188">
              <a:buNone/>
            </a:pPr>
            <a:r>
              <a:rPr kumimoji="0" lang="it-IT" dirty="0"/>
              <a:t>Usa i server dove ancora necessari e spostali gradualmente nel cloud</a:t>
            </a:r>
            <a:endParaRPr kumimoji="0" lang="en-US" dirty="0"/>
          </a:p>
          <a:p>
            <a:pPr marL="541338" indent="357188">
              <a:buFont typeface="Wingdings" charset="2"/>
              <a:buNone/>
            </a:pPr>
            <a:endParaRPr kumimoji="0" lang="en-US" dirty="0"/>
          </a:p>
          <a:p>
            <a:pPr marL="541338" indent="357188">
              <a:buFont typeface="Wingdings" charset="2"/>
              <a:buNone/>
            </a:pPr>
            <a:r>
              <a:rPr kumimoji="0" lang="en-US" dirty="0" err="1"/>
              <a:t>Gestione</a:t>
            </a:r>
            <a:r>
              <a:rPr kumimoji="0" lang="en-US" dirty="0"/>
              <a:t> </a:t>
            </a:r>
            <a:r>
              <a:rPr kumimoji="0" lang="en-US" dirty="0" err="1"/>
              <a:t>Centralizzata</a:t>
            </a:r>
            <a:endParaRPr kumimoji="0" lang="en-US" dirty="0"/>
          </a:p>
          <a:p>
            <a:pPr marL="541338" lvl="1" indent="357188">
              <a:buNone/>
            </a:pPr>
            <a:r>
              <a:rPr kumimoji="0" lang="it-IT" dirty="0"/>
              <a:t>Unico sistema per gestire report e sottoscrizioni in tutte le sedi</a:t>
            </a:r>
          </a:p>
          <a:p>
            <a:pPr marL="541338" indent="357188">
              <a:buFont typeface="Wingdings" charset="2"/>
              <a:buNone/>
            </a:pPr>
            <a:endParaRPr kumimoji="0" lang="de-DE" dirty="0"/>
          </a:p>
          <a:p>
            <a:pPr marL="541338" indent="357188">
              <a:buNone/>
            </a:pPr>
            <a:r>
              <a:rPr kumimoji="0" lang="it-IT" dirty="0"/>
              <a:t>Ridurre Carichi di Lavoro e Costi</a:t>
            </a:r>
            <a:endParaRPr kumimoji="0" lang="en-US" dirty="0"/>
          </a:p>
          <a:p>
            <a:pPr marL="541338" lvl="1" indent="357188">
              <a:buNone/>
            </a:pPr>
            <a:r>
              <a:rPr kumimoji="0" lang="it-IT" dirty="0"/>
              <a:t>Sostituisci i server costosi e riduce i lavori di manutenzione</a:t>
            </a:r>
            <a:endParaRPr kumimoji="0"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85014D-1083-4DC8-8CBE-5F0B40335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0" y="3602833"/>
            <a:ext cx="648000" cy="56273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E6568-D182-4408-A301-D9C133E28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0" y="1141235"/>
            <a:ext cx="648000" cy="49730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E2733A-E768-47E3-8289-32E797E46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2" y="2331947"/>
            <a:ext cx="648000" cy="561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82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83568" y="1026223"/>
            <a:ext cx="7560840" cy="3134376"/>
          </a:xfrm>
        </p:spPr>
        <p:txBody>
          <a:bodyPr/>
          <a:lstStyle/>
          <a:p>
            <a:r>
              <a:rPr lang="en-US" sz="1800" dirty="0" err="1"/>
              <a:t>Integrazione</a:t>
            </a:r>
            <a:r>
              <a:rPr lang="en-US" sz="1800" dirty="0"/>
              <a:t> di </a:t>
            </a:r>
            <a:r>
              <a:rPr lang="en-US" sz="1800" dirty="0" err="1"/>
              <a:t>stampanti</a:t>
            </a:r>
            <a:r>
              <a:rPr lang="en-US" sz="1800" dirty="0"/>
              <a:t> e </a:t>
            </a:r>
            <a:r>
              <a:rPr lang="en-US" sz="1800" dirty="0" err="1"/>
              <a:t>multifunzioni</a:t>
            </a:r>
            <a:r>
              <a:rPr lang="en-US" sz="1800" dirty="0"/>
              <a:t> </a:t>
            </a:r>
            <a:r>
              <a:rPr lang="en-US" sz="1800" dirty="0" err="1"/>
              <a:t>tramite</a:t>
            </a:r>
            <a:r>
              <a:rPr lang="en-US" sz="1800" dirty="0"/>
              <a:t>:</a:t>
            </a:r>
          </a:p>
          <a:p>
            <a:pPr marL="1257300" lvl="3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1257300" lvl="3" indent="0">
              <a:buNone/>
            </a:pPr>
            <a:r>
              <a:rPr lang="de-DE" sz="1800" dirty="0">
                <a:latin typeface="Century Gothic" panose="020B0502020202020204" pitchFamily="34" charset="0"/>
              </a:rPr>
              <a:t>Embedded applets - Utilizzabili direttamente dal dispositivo multifunzione</a:t>
            </a:r>
          </a:p>
          <a:p>
            <a:pPr marL="1257300" lvl="3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1257300" lvl="3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1257300" lvl="3" indent="0">
              <a:buNone/>
            </a:pPr>
            <a:r>
              <a:rPr lang="de-DE" sz="1800" dirty="0">
                <a:latin typeface="Century Gothic" panose="020B0502020202020204" pitchFamily="34" charset="0"/>
              </a:rPr>
              <a:t>uniFLOW Release Station - Terminale touch screen indipendente dal dispositivo</a:t>
            </a:r>
          </a:p>
          <a:p>
            <a:pPr marL="1257300" lvl="3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1257300" lvl="3" indent="0">
              <a:buNone/>
            </a:pPr>
            <a:endParaRPr lang="de-DE" sz="1800" dirty="0">
              <a:latin typeface="Century Gothic" panose="020B0502020202020204" pitchFamily="34" charset="0"/>
            </a:endParaRPr>
          </a:p>
          <a:p>
            <a:pPr marL="1257300" lvl="3" indent="0">
              <a:buNone/>
            </a:pPr>
            <a:r>
              <a:rPr lang="de-DE" sz="1800" dirty="0">
                <a:latin typeface="Century Gothic" panose="020B0502020202020204" pitchFamily="34" charset="0"/>
              </a:rPr>
              <a:t>microMIND - Interfaccia per il collegamento dei lettori di tessere e badge indipendente dal dispositivo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Semplice</a:t>
            </a:r>
            <a:r>
              <a:rPr lang="en-US" dirty="0"/>
              <a:t> </a:t>
            </a:r>
            <a:r>
              <a:rPr lang="en-US" dirty="0" err="1"/>
              <a:t>integrazione</a:t>
            </a:r>
            <a:r>
              <a:rPr lang="en-US" dirty="0"/>
              <a:t> del </a:t>
            </a:r>
            <a:r>
              <a:rPr lang="en-US" dirty="0" err="1"/>
              <a:t>parco</a:t>
            </a:r>
            <a:r>
              <a:rPr lang="en-US" dirty="0"/>
              <a:t> </a:t>
            </a:r>
            <a:r>
              <a:rPr lang="en-US" dirty="0" err="1"/>
              <a:t>misto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16401"/>
            <a:ext cx="719281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9100"/>
            <a:ext cx="719281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3800599"/>
            <a:ext cx="71928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93727" y="1381590"/>
            <a:ext cx="8208912" cy="3134376"/>
          </a:xfrm>
        </p:spPr>
        <p:txBody>
          <a:bodyPr/>
          <a:lstStyle/>
          <a:p>
            <a:r>
              <a:rPr lang="en-US" sz="1800" dirty="0" err="1"/>
              <a:t>Blocco</a:t>
            </a:r>
            <a:r>
              <a:rPr lang="en-US" sz="1800" dirty="0"/>
              <a:t> del </a:t>
            </a:r>
            <a:r>
              <a:rPr lang="en-US" sz="1800" dirty="0" err="1"/>
              <a:t>dispositivo</a:t>
            </a:r>
            <a:r>
              <a:rPr lang="en-US" sz="1800" dirty="0"/>
              <a:t> e </a:t>
            </a:r>
            <a:r>
              <a:rPr lang="en-US" sz="1800" dirty="0" err="1"/>
              <a:t>autenticazione</a:t>
            </a:r>
            <a:r>
              <a:rPr lang="en-US" sz="1800" dirty="0"/>
              <a:t> </a:t>
            </a:r>
            <a:r>
              <a:rPr lang="en-US" sz="1800" dirty="0" err="1"/>
              <a:t>tramite</a:t>
            </a:r>
            <a:r>
              <a:rPr lang="en-US" sz="1800" dirty="0"/>
              <a:t> </a:t>
            </a:r>
            <a:r>
              <a:rPr lang="en-US" sz="1800" dirty="0" err="1"/>
              <a:t>tessere</a:t>
            </a:r>
            <a:r>
              <a:rPr lang="en-US" sz="1800" dirty="0"/>
              <a:t>/badge, username/password o </a:t>
            </a:r>
            <a:r>
              <a:rPr lang="en-US" sz="1800" dirty="0" err="1"/>
              <a:t>codice</a:t>
            </a:r>
            <a:r>
              <a:rPr lang="en-US" sz="1800" dirty="0"/>
              <a:t> PIN</a:t>
            </a:r>
          </a:p>
          <a:p>
            <a:r>
              <a:rPr lang="en-US" sz="1800" dirty="0" err="1"/>
              <a:t>Rilascio</a:t>
            </a:r>
            <a:r>
              <a:rPr lang="en-US" sz="1800" dirty="0"/>
              <a:t> </a:t>
            </a:r>
            <a:r>
              <a:rPr lang="en-US" sz="1800" dirty="0" err="1"/>
              <a:t>sicuro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documenti</a:t>
            </a:r>
            <a:r>
              <a:rPr lang="en-US" sz="1800" dirty="0"/>
              <a:t> </a:t>
            </a:r>
            <a:r>
              <a:rPr lang="en-US" sz="1800" dirty="0" err="1"/>
              <a:t>dalla</a:t>
            </a:r>
            <a:r>
              <a:rPr lang="en-US" sz="1800" dirty="0"/>
              <a:t> coda </a:t>
            </a:r>
            <a:r>
              <a:rPr lang="en-US" sz="1800" dirty="0" err="1"/>
              <a:t>personale</a:t>
            </a:r>
            <a:r>
              <a:rPr lang="en-US" sz="1800" dirty="0"/>
              <a:t> </a:t>
            </a:r>
            <a:r>
              <a:rPr lang="en-US" sz="1800" dirty="0" err="1"/>
              <a:t>dell’utente</a:t>
            </a:r>
            <a:endParaRPr lang="en-US" sz="1800" dirty="0"/>
          </a:p>
          <a:p>
            <a:r>
              <a:rPr lang="en-US" sz="1800" dirty="0" err="1"/>
              <a:t>Selezione</a:t>
            </a:r>
            <a:r>
              <a:rPr lang="en-US" sz="1800" dirty="0"/>
              <a:t> del </a:t>
            </a:r>
            <a:r>
              <a:rPr lang="en-US" sz="1800" dirty="0" err="1"/>
              <a:t>centro</a:t>
            </a:r>
            <a:r>
              <a:rPr lang="en-US" sz="1800" dirty="0"/>
              <a:t> di </a:t>
            </a:r>
            <a:r>
              <a:rPr lang="en-US" sz="1800" dirty="0" err="1"/>
              <a:t>costo</a:t>
            </a:r>
            <a:r>
              <a:rPr lang="en-US" sz="1800" dirty="0"/>
              <a:t> </a:t>
            </a:r>
            <a:r>
              <a:rPr lang="en-US" sz="1800" dirty="0" err="1"/>
              <a:t>direttamente</a:t>
            </a:r>
            <a:r>
              <a:rPr lang="en-US" sz="1800" dirty="0"/>
              <a:t> dal display</a:t>
            </a:r>
          </a:p>
          <a:p>
            <a:r>
              <a:rPr lang="en-US" sz="1800" dirty="0"/>
              <a:t>Le Embedded applets </a:t>
            </a:r>
            <a:r>
              <a:rPr lang="en-US" sz="1800" dirty="0" err="1"/>
              <a:t>sono</a:t>
            </a:r>
            <a:r>
              <a:rPr lang="en-US" sz="1800" dirty="0"/>
              <a:t> </a:t>
            </a:r>
            <a:r>
              <a:rPr lang="en-US" sz="1800" dirty="0" err="1"/>
              <a:t>disponibili</a:t>
            </a:r>
            <a:r>
              <a:rPr lang="en-US" sz="1800" dirty="0"/>
              <a:t> per i </a:t>
            </a:r>
            <a:r>
              <a:rPr lang="en-US" sz="1800" dirty="0" err="1"/>
              <a:t>seguenti</a:t>
            </a:r>
            <a:r>
              <a:rPr lang="en-US" sz="1800" dirty="0"/>
              <a:t> brand:</a:t>
            </a:r>
          </a:p>
          <a:p>
            <a:pPr lvl="1"/>
            <a:r>
              <a:rPr lang="en-US" sz="1600" dirty="0"/>
              <a:t>Canon MEAP/ CMFP/ SFP, Océ Large Format Printer, Konica Minolta, OKI, Samsung, Xerox </a:t>
            </a:r>
            <a:r>
              <a:rPr lang="en-US" sz="1600" dirty="0" err="1"/>
              <a:t>ed</a:t>
            </a:r>
            <a:r>
              <a:rPr lang="en-US" sz="1600" dirty="0"/>
              <a:t> EPSON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Embedded Applets</a:t>
            </a:r>
          </a:p>
        </p:txBody>
      </p:sp>
    </p:spTree>
    <p:extLst>
      <p:ext uri="{BB962C8B-B14F-4D97-AF65-F5344CB8AC3E}">
        <p14:creationId xmlns:p14="http://schemas.microsoft.com/office/powerpoint/2010/main" val="9429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83568" y="1275606"/>
            <a:ext cx="4752528" cy="3134377"/>
          </a:xfrm>
        </p:spPr>
        <p:txBody>
          <a:bodyPr/>
          <a:lstStyle/>
          <a:p>
            <a:r>
              <a:rPr lang="de-DE" sz="1800" dirty="0"/>
              <a:t>Soluzione integrata al dispositivo</a:t>
            </a:r>
          </a:p>
          <a:p>
            <a:pPr lvl="1"/>
            <a:r>
              <a:rPr lang="de-DE" sz="1600" dirty="0"/>
              <a:t>Pulsanti di stampa e di scansione separati</a:t>
            </a:r>
          </a:p>
          <a:p>
            <a:pPr lvl="1"/>
            <a:r>
              <a:rPr lang="en-US" sz="1600" dirty="0" err="1"/>
              <a:t>Blocco</a:t>
            </a:r>
            <a:r>
              <a:rPr lang="en-US" sz="1600" dirty="0"/>
              <a:t> del </a:t>
            </a:r>
            <a:r>
              <a:rPr lang="en-US" sz="1600" dirty="0" err="1"/>
              <a:t>dispositivo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Coda </a:t>
            </a:r>
            <a:r>
              <a:rPr lang="en-US" sz="1600" dirty="0" err="1"/>
              <a:t>personale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 </a:t>
            </a:r>
            <a:r>
              <a:rPr lang="en-US" sz="1600" dirty="0" err="1"/>
              <a:t>sicura</a:t>
            </a:r>
            <a:endParaRPr lang="en-US" sz="1600" dirty="0"/>
          </a:p>
          <a:p>
            <a:pPr lvl="2"/>
            <a:r>
              <a:rPr lang="en-US" sz="1600" dirty="0">
                <a:latin typeface="Century Gothic" panose="020B0502020202020204" pitchFamily="34" charset="0"/>
              </a:rPr>
              <a:t>Accesso via PIN, username/ password, card, </a:t>
            </a:r>
            <a:r>
              <a:rPr lang="en-US" sz="1600" dirty="0" err="1">
                <a:latin typeface="Century Gothic" panose="020B0502020202020204" pitchFamily="34" charset="0"/>
              </a:rPr>
              <a:t>codice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latin typeface="Century Gothic" panose="020B0502020202020204" pitchFamily="34" charset="0"/>
              </a:rPr>
              <a:t>lavoro</a:t>
            </a:r>
            <a:r>
              <a:rPr lang="en-US" sz="1600" dirty="0">
                <a:latin typeface="Century Gothic" panose="020B0502020202020204" pitchFamily="34" charset="0"/>
              </a:rPr>
              <a:t> o login </a:t>
            </a:r>
            <a:r>
              <a:rPr lang="en-US" sz="1600" dirty="0" err="1">
                <a:latin typeface="Century Gothic" panose="020B0502020202020204" pitchFamily="34" charset="0"/>
              </a:rPr>
              <a:t>anonimo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1"/>
            <a:r>
              <a:rPr lang="en-US" sz="1600" dirty="0" err="1"/>
              <a:t>Selezione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centri</a:t>
            </a:r>
            <a:r>
              <a:rPr lang="en-US" sz="1600" dirty="0"/>
              <a:t> di </a:t>
            </a:r>
            <a:r>
              <a:rPr lang="en-US" sz="1600" dirty="0" err="1"/>
              <a:t>costo</a:t>
            </a:r>
            <a:r>
              <a:rPr lang="en-US" sz="1600" dirty="0"/>
              <a:t> multi-</a:t>
            </a:r>
            <a:r>
              <a:rPr lang="en-US" sz="1600" dirty="0" err="1"/>
              <a:t>livello</a:t>
            </a:r>
            <a:endParaRPr lang="en-US" sz="1600" dirty="0"/>
          </a:p>
          <a:p>
            <a:pPr lvl="1"/>
            <a:r>
              <a:rPr lang="en-US" sz="1600" dirty="0" err="1"/>
              <a:t>Contabilità</a:t>
            </a:r>
            <a:r>
              <a:rPr lang="en-US" sz="1600" dirty="0"/>
              <a:t> e reporting </a:t>
            </a:r>
            <a:r>
              <a:rPr lang="en-US" sz="1600" dirty="0" err="1"/>
              <a:t>completi</a:t>
            </a:r>
            <a:endParaRPr lang="en-US" sz="1600" dirty="0"/>
          </a:p>
          <a:p>
            <a:pPr lvl="1"/>
            <a:r>
              <a:rPr lang="en-US" sz="1600" dirty="0" err="1"/>
              <a:t>Scansione</a:t>
            </a:r>
            <a:r>
              <a:rPr lang="en-US" sz="1600" dirty="0"/>
              <a:t> </a:t>
            </a:r>
            <a:r>
              <a:rPr lang="en-US" sz="1600" dirty="0" err="1"/>
              <a:t>personalizzata</a:t>
            </a:r>
            <a:r>
              <a:rPr lang="en-US" sz="1600" dirty="0"/>
              <a:t> “follow-me”</a:t>
            </a:r>
          </a:p>
          <a:p>
            <a:pPr lvl="1"/>
            <a:r>
              <a:rPr lang="en-US" sz="1600" dirty="0" err="1"/>
              <a:t>Interfaccia</a:t>
            </a:r>
            <a:r>
              <a:rPr lang="en-US" sz="1600" dirty="0"/>
              <a:t> </a:t>
            </a:r>
            <a:r>
              <a:rPr lang="en-US" sz="1600" dirty="0" err="1"/>
              <a:t>utente</a:t>
            </a:r>
            <a:r>
              <a:rPr lang="en-US" sz="1600" dirty="0"/>
              <a:t> </a:t>
            </a:r>
            <a:r>
              <a:rPr lang="en-US" sz="1600" dirty="0" err="1"/>
              <a:t>personalizzabile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Canon MEAP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3678"/>
            <a:ext cx="4289730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Canon CMFP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524" y="1347614"/>
            <a:ext cx="3585031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0E7F929-E21D-40C8-9ECE-E0A788266BFC}"/>
              </a:ext>
            </a:extLst>
          </p:cNvPr>
          <p:cNvSpPr/>
          <p:nvPr/>
        </p:nvSpPr>
        <p:spPr>
          <a:xfrm>
            <a:off x="395536" y="1347614"/>
            <a:ext cx="4572000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  <a:endParaRPr kumimoji="0" lang="de-DE" sz="160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Blocco del dispositivo 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personale di stampa sicura</a:t>
            </a: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PIN, username/ password, card o ID dipartimento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Selezione dei centri di costo multi-livello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 e reporting completi</a:t>
            </a:r>
          </a:p>
        </p:txBody>
      </p:sp>
    </p:spTree>
    <p:extLst>
      <p:ext uri="{BB962C8B-B14F-4D97-AF65-F5344CB8AC3E}">
        <p14:creationId xmlns:p14="http://schemas.microsoft.com/office/powerpoint/2010/main" val="21430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3" y="1923678"/>
            <a:ext cx="4957733" cy="33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Canon SFP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8C648CA-C9BE-4E51-98F2-625D248041EF}"/>
              </a:ext>
            </a:extLst>
          </p:cNvPr>
          <p:cNvSpPr/>
          <p:nvPr/>
        </p:nvSpPr>
        <p:spPr>
          <a:xfrm>
            <a:off x="395536" y="1392564"/>
            <a:ext cx="4572000" cy="16230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Blocco del dispositivo 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personale di stampa sicura</a:t>
            </a: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 o card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 e reporting completi</a:t>
            </a:r>
          </a:p>
        </p:txBody>
      </p:sp>
    </p:spTree>
    <p:extLst>
      <p:ext uri="{BB962C8B-B14F-4D97-AF65-F5344CB8AC3E}">
        <p14:creationId xmlns:p14="http://schemas.microsoft.com/office/powerpoint/2010/main" val="31443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kermit\Departments\Marketing\miscellaneous\imagedatabase\2014_06_embedded_applets\Xerox\NtwPrinters3rdParty-074_bea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63638"/>
            <a:ext cx="3538043" cy="2358262"/>
          </a:xfrm>
          <a:prstGeom prst="rect">
            <a:avLst/>
          </a:prstGeom>
          <a:noFill/>
          <a:ln>
            <a:solidFill>
              <a:srgbClr val="A7A9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Xerox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8B47FC6-B83F-4B84-AAE0-7C0D7A3AFDA8}"/>
              </a:ext>
            </a:extLst>
          </p:cNvPr>
          <p:cNvSpPr/>
          <p:nvPr/>
        </p:nvSpPr>
        <p:spPr>
          <a:xfrm>
            <a:off x="410477" y="1131590"/>
            <a:ext cx="4572000" cy="33865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Blocco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del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dispositivo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personale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di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stampa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sicura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PIN, username/ password, card o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codice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lavoro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Selezione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dei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centri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di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costo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multi-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livello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Modifica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opzioni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</a:rPr>
              <a:t> di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</a:rPr>
              <a:t>stampa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e reporting per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stampa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e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copia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Scansione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nativa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scan to myself,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cartella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e email</a:t>
            </a:r>
          </a:p>
        </p:txBody>
      </p:sp>
    </p:spTree>
    <p:extLst>
      <p:ext uri="{BB962C8B-B14F-4D97-AF65-F5344CB8AC3E}">
        <p14:creationId xmlns:p14="http://schemas.microsoft.com/office/powerpoint/2010/main" val="19704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Konica Minolta</a:t>
            </a:r>
          </a:p>
        </p:txBody>
      </p:sp>
      <p:pic>
        <p:nvPicPr>
          <p:cNvPr id="6" name="Picture 2" descr="\\kermit\Departments\Marketing\miscellaneous\imagedatabase\2014_06_embedded_applets\Konica Minolta_new\NtwPrinters3rdParty-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3638"/>
            <a:ext cx="3538044" cy="2358262"/>
          </a:xfrm>
          <a:prstGeom prst="rect">
            <a:avLst/>
          </a:prstGeom>
          <a:noFill/>
          <a:ln>
            <a:solidFill>
              <a:srgbClr val="A7A9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1E39C58-2A48-4699-B1E9-2258C56DD058}"/>
              </a:ext>
            </a:extLst>
          </p:cNvPr>
          <p:cNvSpPr/>
          <p:nvPr/>
        </p:nvSpPr>
        <p:spPr>
          <a:xfrm>
            <a:off x="395536" y="1347614"/>
            <a:ext cx="4572000" cy="2875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Blocco del dispositivo 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personale di stampa sicura</a:t>
            </a: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PIN, username/ password o card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Selezione centro di costo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 e reporting per stampa e copia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Scansione nativa scan to myself, cartella e email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3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1563638"/>
            <a:ext cx="3539605" cy="2358262"/>
          </a:xfrm>
          <a:prstGeom prst="rect">
            <a:avLst/>
          </a:prstGeom>
          <a:noFill/>
          <a:ln>
            <a:solidFill>
              <a:srgbClr val="A7A9AC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OKI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3C3A1CF-A1F4-4DAD-8949-44F4030B0890}"/>
              </a:ext>
            </a:extLst>
          </p:cNvPr>
          <p:cNvSpPr/>
          <p:nvPr/>
        </p:nvSpPr>
        <p:spPr>
          <a:xfrm>
            <a:off x="395536" y="1347614"/>
            <a:ext cx="4572000" cy="23647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personale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di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stampa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sicura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PIN, username/ password o card</a:t>
            </a:r>
          </a:p>
          <a:p>
            <a:pPr marL="685800" lvl="1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Modifica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opzioni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di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stampa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Selezione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dei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centri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di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costo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multi-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livello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</a:t>
            </a:r>
            <a:r>
              <a:rPr kumimoji="0" lang="en-US" sz="1600" dirty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 e reporting per </a:t>
            </a:r>
            <a:r>
              <a:rPr kumimoji="0" lang="en-US" sz="1600" dirty="0" err="1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stampa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85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ndreab.NTWARE\Desktop\Samsung\NtwPrinters3rdParty-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3638"/>
            <a:ext cx="3536145" cy="2358262"/>
          </a:xfrm>
          <a:prstGeom prst="rect">
            <a:avLst/>
          </a:prstGeom>
          <a:noFill/>
          <a:ln>
            <a:solidFill>
              <a:srgbClr val="A7A9A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Samsung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244C557-EDB7-476B-AB35-35220D256DB4}"/>
              </a:ext>
            </a:extLst>
          </p:cNvPr>
          <p:cNvSpPr/>
          <p:nvPr/>
        </p:nvSpPr>
        <p:spPr>
          <a:xfrm>
            <a:off x="395536" y="1347614"/>
            <a:ext cx="4572000" cy="31064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Blocco del dispositivo 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personale di stampa sicura</a:t>
            </a: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PIN, username/ password, card o codice lavoro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Selezione dei centri di costo multi-livello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 e reporting per stampa e copia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Scansione nativa scan to myself, cartella e email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25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F1DFB0-8699-45FF-B27B-A6A41462B6E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sz="2000" dirty="0"/>
              <a:t>Soluzione integrata per dispositivi Brother</a:t>
            </a:r>
          </a:p>
          <a:p>
            <a:pPr lvl="1"/>
            <a:r>
              <a:rPr lang="it-IT" sz="1600" dirty="0"/>
              <a:t>Stampa protetta con rilascio da una coda di stampa protetta</a:t>
            </a:r>
          </a:p>
          <a:p>
            <a:pPr lvl="1"/>
            <a:r>
              <a:rPr lang="en-US" sz="1600" dirty="0" err="1"/>
              <a:t>Selezione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centri</a:t>
            </a:r>
            <a:r>
              <a:rPr lang="en-US" sz="1600" dirty="0"/>
              <a:t> di </a:t>
            </a:r>
            <a:r>
              <a:rPr lang="en-US" sz="1600" dirty="0" err="1"/>
              <a:t>costo</a:t>
            </a:r>
            <a:r>
              <a:rPr lang="en-US" sz="1600" dirty="0"/>
              <a:t> multi-</a:t>
            </a:r>
            <a:r>
              <a:rPr lang="en-US" sz="1600" dirty="0" err="1"/>
              <a:t>livello</a:t>
            </a:r>
            <a:endParaRPr lang="en-US" sz="1600" dirty="0"/>
          </a:p>
          <a:p>
            <a:pPr lvl="1"/>
            <a:r>
              <a:rPr lang="it-IT" sz="1600" dirty="0"/>
              <a:t>Registrazione di risparmi sui costi, contabilità e reporting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3C18A6-A67D-477F-95D4-2C7B635F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Brother</a:t>
            </a:r>
            <a:endParaRPr lang="x-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3B0B-74F9-4DD6-B3DA-5576E89498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048" y="1342611"/>
            <a:ext cx="3846830" cy="2438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24420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9502"/>
            <a:ext cx="6048672" cy="4307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Printing</a:t>
            </a:r>
          </a:p>
        </p:txBody>
      </p:sp>
    </p:spTree>
    <p:extLst>
      <p:ext uri="{BB962C8B-B14F-4D97-AF65-F5344CB8AC3E}">
        <p14:creationId xmlns:p14="http://schemas.microsoft.com/office/powerpoint/2010/main" val="37655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E947FF-108C-4254-820B-BFF05BD7CA2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sz="2000" dirty="0"/>
              <a:t>Soluzione integrata per dispositivi </a:t>
            </a:r>
            <a:r>
              <a:rPr lang="en-US" sz="2000" dirty="0"/>
              <a:t>Sharp</a:t>
            </a:r>
          </a:p>
          <a:p>
            <a:pPr lvl="1"/>
            <a:r>
              <a:rPr lang="it-IT" sz="1600" dirty="0"/>
              <a:t>Accesso sicuro al dispositivo</a:t>
            </a:r>
          </a:p>
          <a:p>
            <a:pPr lvl="1"/>
            <a:r>
              <a:rPr lang="it-IT" sz="1600" dirty="0"/>
              <a:t>Stampa protetta con rilascio da una coda di stampa di input</a:t>
            </a:r>
          </a:p>
          <a:p>
            <a:pPr lvl="1"/>
            <a:r>
              <a:rPr lang="en-US" sz="1600" dirty="0" err="1"/>
              <a:t>Selezione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centri</a:t>
            </a:r>
            <a:r>
              <a:rPr lang="en-US" sz="1600" dirty="0"/>
              <a:t> di </a:t>
            </a:r>
            <a:r>
              <a:rPr lang="en-US" sz="1600" dirty="0" err="1"/>
              <a:t>costo</a:t>
            </a:r>
            <a:r>
              <a:rPr lang="en-US" sz="1600" dirty="0"/>
              <a:t> multi-</a:t>
            </a:r>
            <a:r>
              <a:rPr lang="en-US" sz="1600" dirty="0" err="1"/>
              <a:t>livello</a:t>
            </a:r>
            <a:endParaRPr lang="it-IT" sz="1600" dirty="0"/>
          </a:p>
          <a:p>
            <a:pPr lvl="1"/>
            <a:r>
              <a:rPr lang="it-IT" sz="1600" dirty="0"/>
              <a:t>Registrazione di risparmi sui costi, contabilità e reporting</a:t>
            </a:r>
          </a:p>
          <a:p>
            <a:pPr lvl="1"/>
            <a:r>
              <a:rPr lang="en-US" sz="1600" dirty="0" err="1"/>
              <a:t>Scansione</a:t>
            </a:r>
            <a:r>
              <a:rPr lang="en-US" sz="1600" dirty="0"/>
              <a:t> </a:t>
            </a:r>
            <a:r>
              <a:rPr lang="en-US" sz="1600" dirty="0" err="1"/>
              <a:t>nativa</a:t>
            </a:r>
            <a:r>
              <a:rPr lang="en-US" sz="1600" dirty="0"/>
              <a:t> scan to myself email</a:t>
            </a:r>
          </a:p>
          <a:p>
            <a:pPr lvl="1"/>
            <a:endParaRPr lang="it-IT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48016-A2A4-42BB-B06C-A190EAB8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Device Applet per Sharp®</a:t>
            </a:r>
            <a:endParaRPr lang="x-non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47BAE9-4C06-42AF-A47E-FB31B27D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65" y="1324399"/>
            <a:ext cx="3871523" cy="21900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072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80616B-F41E-4B1B-8E26-E90D91185F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sz="2000" dirty="0"/>
              <a:t>Soluzione integrata per dispositivi Lexmark</a:t>
            </a:r>
          </a:p>
          <a:p>
            <a:pPr lvl="1"/>
            <a:r>
              <a:rPr lang="it-IT" sz="1600" dirty="0"/>
              <a:t>Accesso sicuro al dispositivo</a:t>
            </a:r>
          </a:p>
          <a:p>
            <a:pPr lvl="1"/>
            <a:r>
              <a:rPr lang="it-IT" sz="1600" dirty="0"/>
              <a:t>Stampa protetta con rilascio da una coda di stampa di input</a:t>
            </a:r>
          </a:p>
          <a:p>
            <a:pPr lvl="1"/>
            <a:r>
              <a:rPr lang="en-US" sz="1600" dirty="0" err="1"/>
              <a:t>Selezione</a:t>
            </a:r>
            <a:r>
              <a:rPr lang="en-US" sz="1600" dirty="0"/>
              <a:t> </a:t>
            </a:r>
            <a:r>
              <a:rPr lang="en-US" sz="1600" dirty="0" err="1"/>
              <a:t>dei</a:t>
            </a:r>
            <a:r>
              <a:rPr lang="en-US" sz="1600" dirty="0"/>
              <a:t> </a:t>
            </a:r>
            <a:r>
              <a:rPr lang="en-US" sz="1600" dirty="0" err="1"/>
              <a:t>centri</a:t>
            </a:r>
            <a:r>
              <a:rPr lang="en-US" sz="1600" dirty="0"/>
              <a:t> di </a:t>
            </a:r>
            <a:r>
              <a:rPr lang="en-US" sz="1600" dirty="0" err="1"/>
              <a:t>costo</a:t>
            </a:r>
            <a:r>
              <a:rPr lang="en-US" sz="1600" dirty="0"/>
              <a:t> multi-</a:t>
            </a:r>
            <a:r>
              <a:rPr lang="en-US" sz="1600" dirty="0" err="1"/>
              <a:t>livello</a:t>
            </a:r>
            <a:endParaRPr lang="it-IT" sz="1600" dirty="0"/>
          </a:p>
          <a:p>
            <a:pPr lvl="1"/>
            <a:r>
              <a:rPr lang="it-IT" sz="1600" dirty="0"/>
              <a:t>Registrazione di risparmi sui costi, contabilità e reporting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8C85D6-A25A-4B57-980C-2232F417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Device Applet per Lexmark™ </a:t>
            </a:r>
            <a:endParaRPr lang="x-none" dirty="0"/>
          </a:p>
        </p:txBody>
      </p:sp>
      <p:pic>
        <p:nvPicPr>
          <p:cNvPr id="4" name="Picture 2" descr="\\kermit\Temp\andreab\fromSarah\lexmark\flyer\IMG_8232.JPG">
            <a:extLst>
              <a:ext uri="{FF2B5EF4-FFF2-40B4-BE49-F238E27FC236}">
                <a16:creationId xmlns:a16="http://schemas.microsoft.com/office/drawing/2014/main" id="{D6293EA6-AAF3-49A3-8E73-DB08E39D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16" y="1322633"/>
            <a:ext cx="3871523" cy="25810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267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F48016-A2A4-42BB-B06C-A190EAB852E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none" lIns="0" tIns="46800" rIns="0" bIns="46800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D9222A"/>
                </a:solidFill>
                <a:latin typeface="Century Gothic" panose="020B0502020202020204" pitchFamily="34" charset="0"/>
              </a:rPr>
              <a:t>Embedded applet per EPSON®</a:t>
            </a:r>
            <a:endParaRPr lang="x-none" dirty="0">
              <a:solidFill>
                <a:srgbClr val="D922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580D4-856E-4ABD-A6C8-4CD1810CA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5" y="1312440"/>
            <a:ext cx="3503291" cy="262746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4E947FF-108C-4254-820B-BFF05BD7CA2E}"/>
              </a:ext>
            </a:extLst>
          </p:cNvPr>
          <p:cNvSpPr txBox="1">
            <a:spLocks/>
          </p:cNvSpPr>
          <p:nvPr/>
        </p:nvSpPr>
        <p:spPr bwMode="auto">
          <a:xfrm>
            <a:off x="467544" y="1237573"/>
            <a:ext cx="4032448" cy="313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eaLnBrk="1" hangingPunct="1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2000" b="0" i="0" baseline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defRPr>
            </a:lvl1pPr>
            <a:lvl2pPr marL="742950" marR="0" lvl="1" indent="-285750" algn="l" defTabSz="914400" eaLnBrk="1" latinLnBrk="0" hangingPunct="1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  <a:tabLst/>
              <a:defRPr sz="1600" b="0" i="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defRPr>
            </a:lvl2pPr>
            <a:lvl3pPr marL="1143000" indent="-228600" algn="l" eaLnBrk="1" hangingPunct="1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  <a:ea typeface="+mn-ea"/>
              </a:defRPr>
            </a:lvl3pPr>
            <a:lvl4pPr marL="1600200" indent="-228600" algn="l" eaLnBrk="1" hangingPunct="1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  <a:ea typeface="+mn-ea"/>
              </a:defRPr>
            </a:lvl4pPr>
            <a:lvl5pPr marL="2057400" indent="-228600" algn="l" eaLnBrk="1" hangingPunct="1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  <a:defRPr sz="2000" b="0" i="0">
                <a:solidFill>
                  <a:srgbClr val="6D6E71"/>
                </a:solidFill>
                <a:latin typeface="Calibri Ligh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it-IT" dirty="0"/>
              <a:t>Soluzione integrata per dispositivi </a:t>
            </a:r>
            <a:r>
              <a:rPr lang="en-US" dirty="0"/>
              <a:t>EPSON</a:t>
            </a:r>
          </a:p>
          <a:p>
            <a:pPr lvl="1"/>
            <a:r>
              <a:rPr lang="it-IT" dirty="0"/>
              <a:t>Accesso sicuro al dispositivo</a:t>
            </a:r>
          </a:p>
          <a:p>
            <a:pPr lvl="1"/>
            <a:r>
              <a:rPr lang="it-IT" dirty="0"/>
              <a:t>Stampa protetta con rilascio da una coda di stampa di input</a:t>
            </a:r>
          </a:p>
          <a:p>
            <a:pPr lvl="1"/>
            <a:r>
              <a:rPr lang="en-US" dirty="0" err="1"/>
              <a:t>Selezione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centri</a:t>
            </a:r>
            <a:r>
              <a:rPr lang="en-US" dirty="0"/>
              <a:t> di </a:t>
            </a:r>
            <a:r>
              <a:rPr lang="en-US" dirty="0" err="1"/>
              <a:t>costo</a:t>
            </a:r>
            <a:r>
              <a:rPr lang="en-US" dirty="0"/>
              <a:t> multi-</a:t>
            </a:r>
            <a:r>
              <a:rPr lang="en-US" dirty="0" err="1"/>
              <a:t>livello</a:t>
            </a:r>
            <a:endParaRPr lang="en-US" dirty="0"/>
          </a:p>
          <a:p>
            <a:pPr lvl="1"/>
            <a:r>
              <a:rPr lang="en-US" dirty="0" err="1"/>
              <a:t>Modifica</a:t>
            </a:r>
            <a:r>
              <a:rPr lang="en-US" dirty="0"/>
              <a:t> </a:t>
            </a:r>
            <a:r>
              <a:rPr lang="en-US" dirty="0" err="1"/>
              <a:t>opzioni</a:t>
            </a:r>
            <a:r>
              <a:rPr lang="en-US" dirty="0"/>
              <a:t> di </a:t>
            </a:r>
            <a:r>
              <a:rPr lang="en-US" dirty="0" err="1"/>
              <a:t>stampa</a:t>
            </a:r>
            <a:endParaRPr lang="it-IT" dirty="0"/>
          </a:p>
          <a:p>
            <a:pPr lvl="1"/>
            <a:r>
              <a:rPr lang="it-IT" dirty="0"/>
              <a:t>Registrazione di risparmi sui costi, contabilità e reporting</a:t>
            </a:r>
          </a:p>
          <a:p>
            <a:pPr lvl="1"/>
            <a:r>
              <a:rPr lang="en-US" dirty="0" err="1"/>
              <a:t>Scansione</a:t>
            </a:r>
            <a:r>
              <a:rPr lang="en-US" dirty="0"/>
              <a:t> </a:t>
            </a:r>
            <a:r>
              <a:rPr lang="en-US" dirty="0" err="1"/>
              <a:t>nativa</a:t>
            </a:r>
            <a:r>
              <a:rPr lang="en-US" dirty="0"/>
              <a:t> scan to myself email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75041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E947FF-108C-4254-820B-BFF05BD7CA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5328592" cy="3134377"/>
          </a:xfrm>
        </p:spPr>
        <p:txBody>
          <a:bodyPr/>
          <a:lstStyle/>
          <a:p>
            <a:r>
              <a:rPr lang="en-US" sz="2000" dirty="0"/>
              <a:t>Embedded applet per la </a:t>
            </a:r>
            <a:r>
              <a:rPr lang="en-US" sz="2000" dirty="0" err="1"/>
              <a:t>serie</a:t>
            </a:r>
            <a:r>
              <a:rPr lang="en-US" sz="2000" dirty="0"/>
              <a:t> Canon </a:t>
            </a:r>
            <a:r>
              <a:rPr lang="en-US" sz="2000" dirty="0" err="1"/>
              <a:t>varioPRINT</a:t>
            </a:r>
            <a:r>
              <a:rPr lang="en-US" sz="2000" dirty="0"/>
              <a:t> 140</a:t>
            </a:r>
          </a:p>
          <a:p>
            <a:pPr lvl="1"/>
            <a:r>
              <a:rPr lang="en-US" sz="1600" dirty="0" err="1"/>
              <a:t>Autenticazione</a:t>
            </a:r>
            <a:r>
              <a:rPr lang="en-US" sz="1600" dirty="0"/>
              <a:t> via card e/o </a:t>
            </a:r>
            <a:r>
              <a:rPr lang="en-US" sz="1600" dirty="0" err="1"/>
              <a:t>Codice</a:t>
            </a:r>
            <a:r>
              <a:rPr lang="en-US" sz="1600" dirty="0"/>
              <a:t> PIN</a:t>
            </a:r>
          </a:p>
          <a:p>
            <a:pPr lvl="1"/>
            <a:r>
              <a:rPr lang="en-US" sz="1600" dirty="0"/>
              <a:t>Stampa </a:t>
            </a:r>
            <a:r>
              <a:rPr lang="en-US" sz="1600" dirty="0" err="1"/>
              <a:t>Sicura</a:t>
            </a:r>
            <a:r>
              <a:rPr lang="en-US" sz="1600" dirty="0"/>
              <a:t> </a:t>
            </a:r>
            <a:r>
              <a:rPr lang="en-US" sz="1600" dirty="0" err="1"/>
              <a:t>tramite</a:t>
            </a:r>
            <a:r>
              <a:rPr lang="en-US" sz="1600" dirty="0"/>
              <a:t> uniFLOW Universal Driver (PS)</a:t>
            </a:r>
          </a:p>
          <a:p>
            <a:pPr lvl="1"/>
            <a:r>
              <a:rPr lang="it-IT" sz="1600" dirty="0"/>
              <a:t>Contabilità completa e selezione del centro di costo per lavori di stampa / scansione / copia</a:t>
            </a:r>
          </a:p>
          <a:p>
            <a:pPr lvl="1"/>
            <a:r>
              <a:rPr lang="en-US" sz="1600" dirty="0" err="1"/>
              <a:t>Modelli</a:t>
            </a:r>
            <a:r>
              <a:rPr lang="en-US" sz="1600" dirty="0"/>
              <a:t> </a:t>
            </a:r>
            <a:r>
              <a:rPr lang="en-US" sz="1600" dirty="0" err="1"/>
              <a:t>Supportati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      Canon </a:t>
            </a:r>
            <a:r>
              <a:rPr lang="en-US" sz="1600" dirty="0" err="1"/>
              <a:t>varioPRINT</a:t>
            </a:r>
            <a:r>
              <a:rPr lang="en-US" sz="1600" dirty="0"/>
              <a:t> 110, 115, 120, 130, 135, 140 con </a:t>
            </a:r>
            <a:r>
              <a:rPr lang="en-US" sz="1600" dirty="0" err="1"/>
              <a:t>PRISMAsync</a:t>
            </a:r>
            <a:r>
              <a:rPr lang="en-US" sz="1600" dirty="0"/>
              <a:t> Mark 6.3</a:t>
            </a:r>
          </a:p>
          <a:p>
            <a:endParaRPr lang="x-non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F48016-A2A4-42BB-B06C-A190EAB8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Canon </a:t>
            </a:r>
            <a:r>
              <a:rPr lang="en-US" dirty="0" err="1"/>
              <a:t>varioPRINT</a:t>
            </a:r>
            <a:r>
              <a:rPr lang="en-US" dirty="0"/>
              <a:t> 140 Series</a:t>
            </a:r>
            <a:endParaRPr lang="x-none" dirty="0"/>
          </a:p>
        </p:txBody>
      </p:sp>
      <p:pic>
        <p:nvPicPr>
          <p:cNvPr id="7" name="Picture 4" descr="Canon VarioPrint 110">
            <a:extLst>
              <a:ext uri="{FF2B5EF4-FFF2-40B4-BE49-F238E27FC236}">
                <a16:creationId xmlns:a16="http://schemas.microsoft.com/office/drawing/2014/main" id="{6EDB14BA-49C3-4A2A-8DB9-A176F22CD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8239"/>
          <a:stretch/>
        </p:blipFill>
        <p:spPr bwMode="auto">
          <a:xfrm>
            <a:off x="5940151" y="896016"/>
            <a:ext cx="2952329" cy="199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C112C-092C-419E-AEC6-9FE0AB42C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86188"/>
            <a:ext cx="2726584" cy="17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673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Applet per Océ Large Format Printer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1294451"/>
            <a:ext cx="4104456" cy="39057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7BAFB60-2880-4538-B5D7-8B1546219E7C}"/>
              </a:ext>
            </a:extLst>
          </p:cNvPr>
          <p:cNvSpPr/>
          <p:nvPr/>
        </p:nvSpPr>
        <p:spPr>
          <a:xfrm>
            <a:off x="395536" y="1347614"/>
            <a:ext cx="4572000" cy="2875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ts val="32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de-DE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Soluzione integrata al dispositivo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Blocco del dispositivo 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Coda personale di stampa sicura</a:t>
            </a:r>
          </a:p>
          <a:p>
            <a:pPr marL="1143000" lvl="2" indent="-22860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Accesso via PIN, username/ password, card o codice lavoro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Selezione dei centri di costo multi-livello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Contabilità e reporting per stampa copia e scansioni</a:t>
            </a:r>
          </a:p>
          <a:p>
            <a:pPr marL="742950" lvl="1" indent="-285750" algn="l">
              <a:lnSpc>
                <a:spcPts val="1800"/>
              </a:lnSpc>
              <a:spcBef>
                <a:spcPct val="20000"/>
              </a:spcBef>
              <a:buClr>
                <a:srgbClr val="A7A9AC"/>
              </a:buClr>
              <a:buSzPct val="70000"/>
              <a:buFont typeface="Wingdings" charset="2"/>
              <a:buChar char="§"/>
            </a:pPr>
            <a:r>
              <a:rPr kumimoji="0" lang="en-US" sz="1600">
                <a:solidFill>
                  <a:srgbClr val="6D6E71"/>
                </a:solidFill>
                <a:latin typeface="Century Gothic" panose="020B0502020202020204" pitchFamily="34" charset="0"/>
                <a:ea typeface="+mn-ea"/>
              </a:rPr>
              <a:t>Interfaccia utente personalizzabile</a:t>
            </a:r>
            <a:endParaRPr kumimoji="0" lang="en-US" sz="1600" dirty="0">
              <a:solidFill>
                <a:srgbClr val="6D6E7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73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7544" y="1437625"/>
            <a:ext cx="4104456" cy="3134377"/>
          </a:xfrm>
        </p:spPr>
        <p:txBody>
          <a:bodyPr/>
          <a:lstStyle/>
          <a:p>
            <a:r>
              <a:rPr lang="en-US" sz="1800" dirty="0" err="1"/>
              <a:t>Soluzione</a:t>
            </a:r>
            <a:r>
              <a:rPr lang="en-US" sz="1800" dirty="0"/>
              <a:t> </a:t>
            </a:r>
            <a:r>
              <a:rPr lang="en-US" sz="1800" dirty="0" err="1"/>
              <a:t>indipendente</a:t>
            </a:r>
            <a:r>
              <a:rPr lang="en-US" sz="1800" dirty="0"/>
              <a:t> dal </a:t>
            </a:r>
            <a:r>
              <a:rPr lang="en-US" sz="1800" dirty="0" err="1"/>
              <a:t>dispositivo</a:t>
            </a:r>
            <a:endParaRPr lang="en-US" sz="1800" dirty="0"/>
          </a:p>
          <a:p>
            <a:pPr lvl="1"/>
            <a:r>
              <a:rPr lang="en-US" sz="1600" dirty="0" err="1"/>
              <a:t>Montaggio</a:t>
            </a:r>
            <a:r>
              <a:rPr lang="en-US" sz="1600" dirty="0"/>
              <a:t> </a:t>
            </a:r>
            <a:r>
              <a:rPr lang="en-US" sz="1600" dirty="0" err="1"/>
              <a:t>direttamente</a:t>
            </a:r>
            <a:r>
              <a:rPr lang="en-US" sz="1600" dirty="0"/>
              <a:t> </a:t>
            </a:r>
            <a:r>
              <a:rPr lang="en-US" sz="1600" dirty="0" err="1"/>
              <a:t>sul</a:t>
            </a:r>
            <a:r>
              <a:rPr lang="en-US" sz="1600" dirty="0"/>
              <a:t> </a:t>
            </a:r>
            <a:r>
              <a:rPr lang="en-US" sz="1600" dirty="0" err="1"/>
              <a:t>dispositivo</a:t>
            </a:r>
            <a:r>
              <a:rPr lang="en-US" sz="1600" dirty="0"/>
              <a:t> </a:t>
            </a:r>
            <a:r>
              <a:rPr lang="en-US" sz="1600" dirty="0" err="1"/>
              <a:t>tramite</a:t>
            </a:r>
            <a:r>
              <a:rPr lang="en-US" sz="1600" dirty="0"/>
              <a:t> </a:t>
            </a:r>
            <a:r>
              <a:rPr lang="en-US" sz="1600" dirty="0" err="1"/>
              <a:t>staffa</a:t>
            </a:r>
            <a:r>
              <a:rPr lang="en-US" sz="1600" dirty="0"/>
              <a:t> </a:t>
            </a:r>
            <a:r>
              <a:rPr lang="en-US" sz="1600" dirty="0" err="1"/>
              <a:t>dedicata</a:t>
            </a:r>
            <a:endParaRPr lang="en-US" sz="1600" dirty="0"/>
          </a:p>
          <a:p>
            <a:pPr lvl="1"/>
            <a:r>
              <a:rPr lang="en-US" sz="1600" dirty="0" err="1"/>
              <a:t>Montaggio</a:t>
            </a:r>
            <a:r>
              <a:rPr lang="en-US" sz="1600" dirty="0"/>
              <a:t> a </a:t>
            </a:r>
            <a:r>
              <a:rPr lang="en-US" sz="1600" dirty="0" err="1"/>
              <a:t>muro</a:t>
            </a:r>
            <a:r>
              <a:rPr lang="en-US" sz="1600" dirty="0"/>
              <a:t> o a </a:t>
            </a:r>
            <a:r>
              <a:rPr lang="en-US" sz="1600" dirty="0" err="1"/>
              <a:t>pavimento</a:t>
            </a:r>
            <a:r>
              <a:rPr lang="en-US" sz="1600" dirty="0"/>
              <a:t> </a:t>
            </a:r>
            <a:r>
              <a:rPr lang="en-US" sz="1600" dirty="0" err="1"/>
              <a:t>tramite</a:t>
            </a:r>
            <a:r>
              <a:rPr lang="en-US" sz="1600" dirty="0"/>
              <a:t> apposite </a:t>
            </a:r>
            <a:r>
              <a:rPr lang="en-US" sz="1600" dirty="0" err="1"/>
              <a:t>staffe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Release Station</a:t>
            </a:r>
          </a:p>
        </p:txBody>
      </p:sp>
      <p:pic>
        <p:nvPicPr>
          <p:cNvPr id="4" name="Picture 2" descr="\\kermit\Departments\Marketing\brochures\2014_06_release_station_pending\Links\rs_righ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3638"/>
            <a:ext cx="3538045" cy="2358262"/>
          </a:xfrm>
          <a:prstGeom prst="rect">
            <a:avLst/>
          </a:prstGeom>
          <a:ln>
            <a:solidFill>
              <a:srgbClr val="A7A9A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Di </a:t>
            </a:r>
            <a:r>
              <a:rPr lang="en-US" sz="1800" dirty="0" err="1"/>
              <a:t>semplice</a:t>
            </a:r>
            <a:r>
              <a:rPr lang="en-US" sz="1800" dirty="0"/>
              <a:t> </a:t>
            </a:r>
            <a:r>
              <a:rPr lang="en-US" sz="1800" dirty="0" err="1"/>
              <a:t>utilizzo</a:t>
            </a:r>
            <a:r>
              <a:rPr lang="en-US" sz="1800" dirty="0"/>
              <a:t> grazie al touch screen e al </a:t>
            </a:r>
            <a:r>
              <a:rPr lang="en-US" sz="1800" dirty="0" err="1"/>
              <a:t>lettore</a:t>
            </a:r>
            <a:r>
              <a:rPr lang="en-US" sz="1800" dirty="0"/>
              <a:t> di card </a:t>
            </a:r>
            <a:r>
              <a:rPr lang="en-US" sz="1800" dirty="0" err="1"/>
              <a:t>integrato</a:t>
            </a:r>
            <a:endParaRPr lang="en-US" sz="1800" dirty="0"/>
          </a:p>
          <a:p>
            <a:pPr lvl="1"/>
            <a:r>
              <a:rPr lang="en-US" sz="1600" dirty="0" err="1"/>
              <a:t>Garantisce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uniformità</a:t>
            </a:r>
            <a:r>
              <a:rPr lang="en-US" sz="1600" dirty="0"/>
              <a:t> di </a:t>
            </a:r>
            <a:r>
              <a:rPr lang="en-US" sz="1600" dirty="0" err="1"/>
              <a:t>utilizzo</a:t>
            </a:r>
            <a:r>
              <a:rPr lang="en-US" sz="1600" dirty="0"/>
              <a:t> da parte </a:t>
            </a:r>
            <a:r>
              <a:rPr lang="en-US" sz="1600" dirty="0" err="1"/>
              <a:t>degli</a:t>
            </a:r>
            <a:r>
              <a:rPr lang="en-US" sz="1600" dirty="0"/>
              <a:t> </a:t>
            </a:r>
            <a:r>
              <a:rPr lang="en-US" sz="1600" dirty="0" err="1"/>
              <a:t>utenti</a:t>
            </a:r>
            <a:r>
              <a:rPr lang="en-US" sz="1600" dirty="0"/>
              <a:t> </a:t>
            </a:r>
            <a:r>
              <a:rPr lang="en-US" sz="1600" dirty="0" err="1"/>
              <a:t>indipendentemente</a:t>
            </a:r>
            <a:r>
              <a:rPr lang="en-US" sz="1600" dirty="0"/>
              <a:t> dal </a:t>
            </a:r>
            <a:r>
              <a:rPr lang="en-US" sz="1600" dirty="0" err="1"/>
              <a:t>dispositivo</a:t>
            </a:r>
            <a:r>
              <a:rPr lang="en-US" sz="1600" dirty="0"/>
              <a:t> di </a:t>
            </a:r>
            <a:r>
              <a:rPr lang="en-US" sz="1600" dirty="0" err="1"/>
              <a:t>rilascio</a:t>
            </a:r>
            <a:endParaRPr lang="en-US" sz="1600" dirty="0"/>
          </a:p>
          <a:p>
            <a:r>
              <a:rPr lang="en-US" sz="1800" dirty="0"/>
              <a:t>Stampa </a:t>
            </a:r>
            <a:r>
              <a:rPr lang="en-US" sz="1800" dirty="0" err="1"/>
              <a:t>sicura</a:t>
            </a:r>
            <a:r>
              <a:rPr lang="en-US" sz="1800" dirty="0"/>
              <a:t> e </a:t>
            </a:r>
            <a:r>
              <a:rPr lang="en-US" sz="1800" dirty="0" err="1"/>
              <a:t>rilascio</a:t>
            </a:r>
            <a:r>
              <a:rPr lang="en-US" sz="1800" dirty="0"/>
              <a:t> </a:t>
            </a:r>
            <a:r>
              <a:rPr lang="en-US" sz="1800" dirty="0" err="1"/>
              <a:t>dalla</a:t>
            </a:r>
            <a:r>
              <a:rPr lang="en-US" sz="1800" dirty="0"/>
              <a:t> coda </a:t>
            </a:r>
            <a:r>
              <a:rPr lang="en-US" sz="1800" dirty="0" err="1"/>
              <a:t>personale</a:t>
            </a:r>
            <a:r>
              <a:rPr lang="en-US" sz="1800" dirty="0"/>
              <a:t> di </a:t>
            </a:r>
            <a:r>
              <a:rPr lang="en-US" sz="1800" dirty="0" err="1"/>
              <a:t>stampa</a:t>
            </a:r>
            <a:r>
              <a:rPr lang="en-US" sz="1800" dirty="0"/>
              <a:t> </a:t>
            </a:r>
            <a:r>
              <a:rPr lang="en-US" sz="1800" dirty="0" err="1"/>
              <a:t>dell’utente</a:t>
            </a:r>
            <a:endParaRPr lang="en-US" sz="1800" dirty="0"/>
          </a:p>
          <a:p>
            <a:r>
              <a:rPr lang="en-US" sz="1800" dirty="0" err="1"/>
              <a:t>Contabilità</a:t>
            </a:r>
            <a:r>
              <a:rPr lang="en-US" sz="1800" dirty="0"/>
              <a:t> e </a:t>
            </a:r>
            <a:r>
              <a:rPr lang="en-US" sz="1800" dirty="0" err="1"/>
              <a:t>selezione</a:t>
            </a:r>
            <a:r>
              <a:rPr lang="en-US" sz="1800" dirty="0"/>
              <a:t> del </a:t>
            </a:r>
            <a:r>
              <a:rPr lang="en-US" sz="1800" dirty="0" err="1"/>
              <a:t>centro</a:t>
            </a:r>
            <a:r>
              <a:rPr lang="en-US" sz="1800" dirty="0"/>
              <a:t> di </a:t>
            </a:r>
            <a:r>
              <a:rPr lang="en-US" sz="1800" dirty="0" err="1"/>
              <a:t>costo</a:t>
            </a:r>
            <a:r>
              <a:rPr lang="en-US" sz="1800" dirty="0"/>
              <a:t> </a:t>
            </a:r>
            <a:r>
              <a:rPr lang="en-US" sz="1800" dirty="0" err="1"/>
              <a:t>direttamente</a:t>
            </a:r>
            <a:r>
              <a:rPr lang="en-US" sz="1800" dirty="0"/>
              <a:t> </a:t>
            </a:r>
            <a:r>
              <a:rPr lang="en-US" sz="1800" dirty="0" err="1"/>
              <a:t>dallo</a:t>
            </a:r>
            <a:r>
              <a:rPr lang="en-US" sz="1800" dirty="0"/>
              <a:t> </a:t>
            </a:r>
            <a:r>
              <a:rPr lang="en-US" sz="1800" dirty="0" err="1"/>
              <a:t>schermo</a:t>
            </a:r>
            <a:r>
              <a:rPr lang="en-US" sz="1800" dirty="0"/>
              <a:t> </a:t>
            </a:r>
            <a:r>
              <a:rPr lang="en-US" sz="1800" dirty="0" err="1"/>
              <a:t>della</a:t>
            </a:r>
            <a:r>
              <a:rPr lang="en-US" sz="1800" dirty="0"/>
              <a:t> Release Station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uniFLOW Release Station</a:t>
            </a:r>
          </a:p>
        </p:txBody>
      </p:sp>
    </p:spTree>
    <p:extLst>
      <p:ext uri="{BB962C8B-B14F-4D97-AF65-F5344CB8AC3E}">
        <p14:creationId xmlns:p14="http://schemas.microsoft.com/office/powerpoint/2010/main" val="22656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67544" y="1275606"/>
            <a:ext cx="5256584" cy="3134377"/>
          </a:xfrm>
        </p:spPr>
        <p:txBody>
          <a:bodyPr/>
          <a:lstStyle/>
          <a:p>
            <a:r>
              <a:rPr lang="en-US" sz="1800" dirty="0" err="1"/>
              <a:t>Soluzione</a:t>
            </a:r>
            <a:r>
              <a:rPr lang="en-US" sz="1800" dirty="0"/>
              <a:t> </a:t>
            </a:r>
            <a:r>
              <a:rPr lang="en-US" sz="1800" dirty="0" err="1"/>
              <a:t>indipendente</a:t>
            </a:r>
            <a:r>
              <a:rPr lang="en-US" sz="1800" dirty="0"/>
              <a:t> dal </a:t>
            </a:r>
            <a:r>
              <a:rPr lang="en-US" sz="1800" dirty="0" err="1"/>
              <a:t>dispositivo</a:t>
            </a:r>
            <a:endParaRPr lang="en-US" sz="1800" dirty="0"/>
          </a:p>
          <a:p>
            <a:pPr lvl="1"/>
            <a:r>
              <a:rPr lang="en-US" sz="1600" dirty="0" err="1"/>
              <a:t>Può</a:t>
            </a:r>
            <a:r>
              <a:rPr lang="en-US" sz="1600" dirty="0"/>
              <a:t> </a:t>
            </a:r>
            <a:r>
              <a:rPr lang="en-US" sz="1600" dirty="0" err="1"/>
              <a:t>essere</a:t>
            </a:r>
            <a:r>
              <a:rPr lang="en-US" sz="1600" dirty="0"/>
              <a:t> </a:t>
            </a:r>
            <a:r>
              <a:rPr lang="en-US" sz="1600" dirty="0" err="1"/>
              <a:t>associato</a:t>
            </a:r>
            <a:r>
              <a:rPr lang="en-US" sz="1600" dirty="0"/>
              <a:t> a </a:t>
            </a:r>
            <a:r>
              <a:rPr lang="en-US" sz="1600" dirty="0" err="1"/>
              <a:t>qualsiasi</a:t>
            </a:r>
            <a:r>
              <a:rPr lang="en-US" sz="1600" dirty="0"/>
              <a:t> </a:t>
            </a:r>
            <a:r>
              <a:rPr lang="en-US" sz="1600" dirty="0" err="1"/>
              <a:t>stampante</a:t>
            </a:r>
            <a:r>
              <a:rPr lang="en-US" sz="1600" dirty="0"/>
              <a:t> </a:t>
            </a:r>
          </a:p>
          <a:p>
            <a:r>
              <a:rPr lang="en-US" sz="1800" dirty="0" err="1"/>
              <a:t>Rilascio</a:t>
            </a:r>
            <a:r>
              <a:rPr lang="en-US" sz="1800" dirty="0"/>
              <a:t> </a:t>
            </a:r>
            <a:r>
              <a:rPr lang="en-US" sz="1800" dirty="0" err="1"/>
              <a:t>sicuro</a:t>
            </a:r>
            <a:r>
              <a:rPr lang="en-US" sz="1800" dirty="0"/>
              <a:t> </a:t>
            </a:r>
            <a:r>
              <a:rPr lang="en-US" sz="1800" dirty="0" err="1"/>
              <a:t>simultaneo</a:t>
            </a:r>
            <a:r>
              <a:rPr lang="en-US" sz="1800" dirty="0"/>
              <a:t> di </a:t>
            </a:r>
            <a:r>
              <a:rPr lang="en-US" sz="1800" dirty="0" err="1"/>
              <a:t>tutti</a:t>
            </a:r>
            <a:r>
              <a:rPr lang="en-US" sz="1800" dirty="0"/>
              <a:t> i </a:t>
            </a:r>
            <a:r>
              <a:rPr lang="en-US" sz="1800" dirty="0" err="1"/>
              <a:t>lavori</a:t>
            </a:r>
            <a:r>
              <a:rPr lang="en-US" sz="1800" dirty="0"/>
              <a:t> </a:t>
            </a:r>
            <a:r>
              <a:rPr lang="en-US" sz="1800" dirty="0" err="1"/>
              <a:t>accodati</a:t>
            </a:r>
            <a:r>
              <a:rPr lang="en-US" sz="1800" dirty="0"/>
              <a:t> </a:t>
            </a:r>
            <a:r>
              <a:rPr lang="en-US" sz="1800" dirty="0" err="1"/>
              <a:t>nella</a:t>
            </a:r>
            <a:r>
              <a:rPr lang="en-US" sz="1800" dirty="0"/>
              <a:t> coda </a:t>
            </a:r>
            <a:r>
              <a:rPr lang="en-US" sz="1800" dirty="0" err="1"/>
              <a:t>personale</a:t>
            </a:r>
            <a:r>
              <a:rPr lang="en-US" sz="1800" dirty="0"/>
              <a:t> </a:t>
            </a:r>
            <a:r>
              <a:rPr lang="en-US" sz="1800" dirty="0" err="1"/>
              <a:t>dell’utente</a:t>
            </a:r>
            <a:r>
              <a:rPr lang="en-US" sz="1800" dirty="0"/>
              <a:t> </a:t>
            </a:r>
          </a:p>
          <a:p>
            <a:r>
              <a:rPr lang="en-US" sz="1800" dirty="0" err="1"/>
              <a:t>Blocco</a:t>
            </a:r>
            <a:r>
              <a:rPr lang="en-US" sz="1800" dirty="0"/>
              <a:t> del </a:t>
            </a:r>
            <a:r>
              <a:rPr lang="en-US" sz="1800" dirty="0" err="1"/>
              <a:t>dispositivo</a:t>
            </a:r>
            <a:r>
              <a:rPr lang="en-US" sz="1800" dirty="0"/>
              <a:t> e </a:t>
            </a:r>
            <a:r>
              <a:rPr lang="en-US" sz="1800" dirty="0" err="1"/>
              <a:t>contabilità</a:t>
            </a:r>
            <a:r>
              <a:rPr lang="en-US" sz="1800" dirty="0"/>
              <a:t> </a:t>
            </a:r>
            <a:r>
              <a:rPr lang="en-US" sz="1800" dirty="0" err="1"/>
              <a:t>copia</a:t>
            </a:r>
            <a:r>
              <a:rPr lang="en-US" sz="1800" dirty="0"/>
              <a:t> </a:t>
            </a:r>
            <a:r>
              <a:rPr lang="en-US" sz="1800" dirty="0" err="1"/>
              <a:t>tramite</a:t>
            </a:r>
            <a:r>
              <a:rPr lang="en-US" sz="1800" dirty="0"/>
              <a:t> </a:t>
            </a:r>
            <a:r>
              <a:rPr lang="en-US" sz="1800" dirty="0" err="1"/>
              <a:t>cavo</a:t>
            </a:r>
            <a:r>
              <a:rPr lang="en-US" sz="1800" dirty="0"/>
              <a:t> </a:t>
            </a:r>
            <a:r>
              <a:rPr lang="en-US" sz="1800" dirty="0" err="1"/>
              <a:t>opzionale</a:t>
            </a:r>
            <a:r>
              <a:rPr lang="en-US" sz="1800" dirty="0"/>
              <a:t> (copy control cable)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microMIND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51524"/>
            <a:ext cx="2886870" cy="20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33225"/>
            <a:ext cx="8208912" cy="761363"/>
          </a:xfrm>
        </p:spPr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potente</a:t>
            </a:r>
            <a:r>
              <a:rPr lang="en-US" dirty="0"/>
              <a:t> Workflow Editor</a:t>
            </a:r>
          </a:p>
        </p:txBody>
      </p:sp>
    </p:spTree>
    <p:extLst>
      <p:ext uri="{BB962C8B-B14F-4D97-AF65-F5344CB8AC3E}">
        <p14:creationId xmlns:p14="http://schemas.microsoft.com/office/powerpoint/2010/main" val="9226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71173" y="1245806"/>
            <a:ext cx="4104456" cy="3134377"/>
          </a:xfrm>
        </p:spPr>
        <p:txBody>
          <a:bodyPr/>
          <a:lstStyle/>
          <a:p>
            <a:r>
              <a:rPr lang="en-US" sz="1800" dirty="0"/>
              <a:t>Workflow editor </a:t>
            </a:r>
            <a:r>
              <a:rPr lang="en-US" sz="1800" dirty="0" err="1"/>
              <a:t>grafico</a:t>
            </a:r>
            <a:r>
              <a:rPr lang="en-US" sz="1800" dirty="0"/>
              <a:t> per </a:t>
            </a:r>
            <a:r>
              <a:rPr lang="en-US" sz="1800" dirty="0" err="1"/>
              <a:t>configurazione</a:t>
            </a:r>
            <a:r>
              <a:rPr lang="en-US" sz="1800" dirty="0"/>
              <a:t>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err="1"/>
              <a:t>flussi</a:t>
            </a:r>
            <a:r>
              <a:rPr lang="en-US" sz="1800" dirty="0"/>
              <a:t> </a:t>
            </a:r>
          </a:p>
          <a:p>
            <a:pPr lvl="1"/>
            <a:r>
              <a:rPr lang="en-US" sz="1600" dirty="0" err="1"/>
              <a:t>Configurazione</a:t>
            </a:r>
            <a:r>
              <a:rPr lang="en-US" sz="1600" dirty="0"/>
              <a:t> di </a:t>
            </a:r>
            <a:r>
              <a:rPr lang="en-US" sz="1600" dirty="0" err="1"/>
              <a:t>azioni</a:t>
            </a:r>
            <a:r>
              <a:rPr lang="en-US" sz="1600" dirty="0"/>
              <a:t> per </a:t>
            </a:r>
            <a:r>
              <a:rPr lang="en-US" sz="1600" dirty="0" err="1"/>
              <a:t>lavori</a:t>
            </a:r>
            <a:r>
              <a:rPr lang="en-US" sz="1600" dirty="0"/>
              <a:t> di </a:t>
            </a:r>
            <a:r>
              <a:rPr lang="en-US" sz="1600" dirty="0" err="1"/>
              <a:t>stampa</a:t>
            </a:r>
            <a:r>
              <a:rPr lang="en-US" sz="1600" dirty="0"/>
              <a:t>, </a:t>
            </a:r>
            <a:r>
              <a:rPr lang="en-US" sz="1600" dirty="0" err="1"/>
              <a:t>scansioni</a:t>
            </a:r>
            <a:r>
              <a:rPr lang="en-US" sz="1600" dirty="0"/>
              <a:t> e email. </a:t>
            </a:r>
            <a:r>
              <a:rPr lang="en-US" sz="1600" dirty="0" err="1"/>
              <a:t>Gestione</a:t>
            </a:r>
            <a:r>
              <a:rPr lang="en-US" sz="1600" dirty="0"/>
              <a:t> di </a:t>
            </a:r>
            <a:r>
              <a:rPr lang="en-US" sz="1600" dirty="0" err="1"/>
              <a:t>errori</a:t>
            </a:r>
            <a:r>
              <a:rPr lang="en-US" sz="1600" dirty="0"/>
              <a:t> del </a:t>
            </a:r>
            <a:r>
              <a:rPr lang="en-US" sz="1600" dirty="0" err="1"/>
              <a:t>flusso</a:t>
            </a:r>
            <a:r>
              <a:rPr lang="en-US" sz="1600" dirty="0"/>
              <a:t> </a:t>
            </a:r>
          </a:p>
          <a:p>
            <a:r>
              <a:rPr lang="en-US" sz="1800" dirty="0" err="1"/>
              <a:t>Ogni</a:t>
            </a:r>
            <a:r>
              <a:rPr lang="en-US" sz="1800" dirty="0"/>
              <a:t> </a:t>
            </a:r>
            <a:r>
              <a:rPr lang="en-US" sz="1800" dirty="0" err="1"/>
              <a:t>stampante</a:t>
            </a:r>
            <a:r>
              <a:rPr lang="en-US" sz="1800" dirty="0"/>
              <a:t>, </a:t>
            </a:r>
            <a:r>
              <a:rPr lang="en-US" sz="1800" dirty="0" err="1"/>
              <a:t>utente</a:t>
            </a:r>
            <a:r>
              <a:rPr lang="en-US" sz="1800" dirty="0"/>
              <a:t> e </a:t>
            </a:r>
            <a:r>
              <a:rPr lang="en-US" sz="1800" dirty="0" err="1"/>
              <a:t>gruppo</a:t>
            </a:r>
            <a:r>
              <a:rPr lang="en-US" sz="1800" dirty="0"/>
              <a:t> </a:t>
            </a:r>
            <a:r>
              <a:rPr lang="en-US" sz="1800" dirty="0" err="1"/>
              <a:t>può</a:t>
            </a:r>
            <a:r>
              <a:rPr lang="en-US" sz="1800" dirty="0"/>
              <a:t> </a:t>
            </a:r>
            <a:r>
              <a:rPr lang="en-US" sz="1800" dirty="0" err="1"/>
              <a:t>avere</a:t>
            </a:r>
            <a:r>
              <a:rPr lang="en-US" sz="1800" dirty="0"/>
              <a:t> </a:t>
            </a:r>
            <a:r>
              <a:rPr lang="en-US" sz="1800" dirty="0" err="1"/>
              <a:t>differenti</a:t>
            </a:r>
            <a:r>
              <a:rPr lang="en-US" sz="1800" dirty="0"/>
              <a:t> </a:t>
            </a:r>
            <a:r>
              <a:rPr lang="en-US" sz="1800" dirty="0" err="1"/>
              <a:t>flussi</a:t>
            </a:r>
            <a:endParaRPr lang="en-US" sz="1800" dirty="0"/>
          </a:p>
          <a:p>
            <a:pPr lvl="1"/>
            <a:r>
              <a:rPr lang="en-US" sz="1600" dirty="0" err="1"/>
              <a:t>Livello</a:t>
            </a:r>
            <a:r>
              <a:rPr lang="en-US" sz="1600" dirty="0"/>
              <a:t> </a:t>
            </a:r>
            <a:r>
              <a:rPr lang="en-US" sz="1600" dirty="0" err="1"/>
              <a:t>elevato</a:t>
            </a:r>
            <a:r>
              <a:rPr lang="en-US" sz="1600" dirty="0"/>
              <a:t> di </a:t>
            </a:r>
            <a:r>
              <a:rPr lang="en-US" sz="1600" dirty="0" err="1"/>
              <a:t>personalizzazioni</a:t>
            </a:r>
            <a:endParaRPr lang="en-US" sz="1600" dirty="0"/>
          </a:p>
          <a:p>
            <a:pPr lvl="1"/>
            <a:r>
              <a:rPr lang="en-US" sz="1600" dirty="0" err="1"/>
              <a:t>Modifica</a:t>
            </a:r>
            <a:r>
              <a:rPr lang="en-US" sz="1600" dirty="0"/>
              <a:t> e </a:t>
            </a:r>
            <a:r>
              <a:rPr lang="en-US" sz="1600" dirty="0" err="1"/>
              <a:t>creazione</a:t>
            </a:r>
            <a:r>
              <a:rPr lang="en-US" sz="1600" dirty="0"/>
              <a:t> di </a:t>
            </a:r>
            <a:r>
              <a:rPr lang="en-US" sz="1600" dirty="0" err="1"/>
              <a:t>nuovi</a:t>
            </a:r>
            <a:r>
              <a:rPr lang="en-US" sz="1600" dirty="0"/>
              <a:t> </a:t>
            </a:r>
            <a:r>
              <a:rPr lang="en-US" sz="1600" dirty="0" err="1"/>
              <a:t>flussi</a:t>
            </a:r>
            <a:r>
              <a:rPr lang="en-US" sz="1600" dirty="0"/>
              <a:t> </a:t>
            </a:r>
            <a:r>
              <a:rPr lang="en-US" sz="1600" dirty="0" err="1"/>
              <a:t>personalizzati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Workflow Editor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843558"/>
            <a:ext cx="3603810" cy="3765982"/>
          </a:xfrm>
          <a:prstGeom prst="rect">
            <a:avLst/>
          </a:prstGeom>
          <a:ln>
            <a:solidFill>
              <a:srgbClr val="A7A9AC"/>
            </a:solidFill>
          </a:ln>
        </p:spPr>
      </p:pic>
    </p:spTree>
    <p:extLst>
      <p:ext uri="{BB962C8B-B14F-4D97-AF65-F5344CB8AC3E}">
        <p14:creationId xmlns:p14="http://schemas.microsoft.com/office/powerpoint/2010/main" val="199220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uniFLOW 2017 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8EB4E3"/>
        </a:solidFill>
        <a:ln>
          <a:noFill/>
        </a:ln>
      </a:spPr>
      <a:bodyPr wrap="square" lIns="144000" tIns="0" rIns="144000" bIns="108000" anchor="t" anchorCtr="0">
        <a:spAutoFit/>
        <a:scene3d>
          <a:camera prst="orthographicFront"/>
          <a:lightRig rig="threePt" dir="t"/>
        </a:scene3d>
        <a:sp3d contourW="12700">
          <a:contourClr>
            <a:srgbClr val="6D6E71"/>
          </a:contourClr>
        </a:sp3d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niflow_2018_mastertemplate" id="{E8D9DFA3-0D7C-41CF-8F7D-AB9917594D62}" vid="{7D0D4DE1-1CDB-4B50-A12E-0F71FADCFE61}"/>
    </a:ext>
  </a:extLst>
</a:theme>
</file>

<file path=ppt/theme/theme2.xml><?xml version="1.0" encoding="utf-8"?>
<a:theme xmlns:a="http://schemas.openxmlformats.org/drawingml/2006/main" name="uniFLOW 2017 - Visu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iflow_2018_mastertemplate" id="{E8D9DFA3-0D7C-41CF-8F7D-AB9917594D62}" vid="{62066ADF-457F-45CE-B522-D6F02C0A02E3}"/>
    </a:ext>
  </a:extLst>
</a:theme>
</file>

<file path=ppt/theme/theme3.xml><?xml version="1.0" encoding="utf-8"?>
<a:theme xmlns:a="http://schemas.openxmlformats.org/drawingml/2006/main" name="2_uniFLOW 2017 - Visu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7104E30-2102-45C7-A65B-126CEC4572E6}" vid="{3F9BEE32-3C46-402A-BD70-67ADD5BDD599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uniflow_2018_mastertemplate</Template>
  <TotalTime>0</TotalTime>
  <Words>4370</Words>
  <Application>Microsoft Office PowerPoint</Application>
  <PresentationFormat>Presentazione su schermo (16:9)</PresentationFormat>
  <Paragraphs>516</Paragraphs>
  <Slides>106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106</vt:i4>
      </vt:variant>
    </vt:vector>
  </HeadingPairs>
  <TitlesOfParts>
    <vt:vector size="114" baseType="lpstr">
      <vt:lpstr>Arial</vt:lpstr>
      <vt:lpstr>Calibri</vt:lpstr>
      <vt:lpstr>Calibri Light</vt:lpstr>
      <vt:lpstr>Century Gothic</vt:lpstr>
      <vt:lpstr>Wingdings</vt:lpstr>
      <vt:lpstr>uniFLOW 2017 Master</vt:lpstr>
      <vt:lpstr>uniFLOW 2017 - Visual</vt:lpstr>
      <vt:lpstr>2_uniFLOW 2017 - Visual</vt:lpstr>
      <vt:lpstr>Panoramica Generale</vt:lpstr>
      <vt:lpstr>Contenuti</vt:lpstr>
      <vt:lpstr>uniFLOW – Un unica piattaforma</vt:lpstr>
      <vt:lpstr>uniFLOW – Un unica piattaforma</vt:lpstr>
      <vt:lpstr>uniFLOW hybrid - Connect to the Cloud</vt:lpstr>
      <vt:lpstr>uniFLOW hybrid – Connect to the Cloud</vt:lpstr>
      <vt:lpstr>uniFLOW hybrid – Hybrid Device Scanning</vt:lpstr>
      <vt:lpstr>Vantaggi della Connessione</vt:lpstr>
      <vt:lpstr>Office Printing</vt:lpstr>
      <vt:lpstr>Un unico driver di stampa – uniFLOW Universal Driver</vt:lpstr>
      <vt:lpstr>Un unico driver di stampa – uniFLOW Universal Driver</vt:lpstr>
      <vt:lpstr>Stampa nativa da ChromeBook</vt:lpstr>
      <vt:lpstr>Stampa Sicura indipendente dal dispositivo</vt:lpstr>
      <vt:lpstr>Stampa Sicura indipendente dal dispositivo</vt:lpstr>
      <vt:lpstr>Stampa Sicura indipendente dal dispositivo</vt:lpstr>
      <vt:lpstr>Stampa Sicura indipendente dal dispositivo</vt:lpstr>
      <vt:lpstr>Stampa Sicura indipendente dal dispositivo</vt:lpstr>
      <vt:lpstr>Sistema integrato per il controllo e contabilità dei costi</vt:lpstr>
      <vt:lpstr>Sistema integrato per il controllo e contabilità dei costi</vt:lpstr>
      <vt:lpstr>Sistema integrato per il controllo e contabilità dei costi</vt:lpstr>
      <vt:lpstr>Sistema integrato per il controllo e contabilità dei costi</vt:lpstr>
      <vt:lpstr>Sistema integrato per il controllo e contabilità dei costi</vt:lpstr>
      <vt:lpstr>Sistema integrato per il controllo e contabilità dei costi</vt:lpstr>
      <vt:lpstr>La gestione del budget</vt:lpstr>
      <vt:lpstr>Creare regole intelligenti di reindirizzamento</vt:lpstr>
      <vt:lpstr>Creare regole intelligenti di reindirizzamento</vt:lpstr>
      <vt:lpstr>Stampa Delegata per Utenti e Gruppi</vt:lpstr>
      <vt:lpstr>L’integrazione delle sedi remote – uniFLOW RPS</vt:lpstr>
      <vt:lpstr>L’integrazione delle sedi remote – uniFLOW RPS</vt:lpstr>
      <vt:lpstr>L’integrazione delle sedi remote – uniFLOW RPS</vt:lpstr>
      <vt:lpstr>L’integrazione delle sedi remote – uniFLOW SmartClient</vt:lpstr>
      <vt:lpstr>L’integrazione delle sedi remote – uniFLOW SmartClient</vt:lpstr>
      <vt:lpstr>La scansione dei documenti</vt:lpstr>
      <vt:lpstr>Scansione dai dispositivi Canon</vt:lpstr>
      <vt:lpstr>Pulsanti del Flusso di Lavoro di Scansione Personalizzati</vt:lpstr>
      <vt:lpstr>Scansione da tutti i Dispositivi Canon</vt:lpstr>
      <vt:lpstr>Tastiera Type-Ahead per imageRUNNER ADVANCE</vt:lpstr>
      <vt:lpstr>Ripetizione Flussi di Scansione</vt:lpstr>
      <vt:lpstr>Interfaccia Utente del Dispositivo Unificata</vt:lpstr>
      <vt:lpstr>Elaborazione Intelligente delle Immagini scansionate</vt:lpstr>
      <vt:lpstr>Gestione veloce e flessibile del processo di acquisizione</vt:lpstr>
      <vt:lpstr>Gestione veloce e flessibile del processo di acquisizione</vt:lpstr>
      <vt:lpstr>Gestione veloce e flessibile del processo di acquisizione</vt:lpstr>
      <vt:lpstr>Gestione veloce e flessibile del processo di acquisizione</vt:lpstr>
      <vt:lpstr>Gestione veloce e flessibile del processo di acquisizione</vt:lpstr>
      <vt:lpstr>Gestione veloce e flessibile del processo di acquisizione</vt:lpstr>
      <vt:lpstr>Gestione veloce e flessibile del processo di acquisizione</vt:lpstr>
      <vt:lpstr>Scansione con Filigrana e Bates Stamping</vt:lpstr>
      <vt:lpstr>Distribuzione delle acquisizioni dove è necessario</vt:lpstr>
      <vt:lpstr>Mobile Printing</vt:lpstr>
      <vt:lpstr>uniFLOW Service per Apple AirPrint®</vt:lpstr>
      <vt:lpstr>uniFLOW Mobile App</vt:lpstr>
      <vt:lpstr>Stampa ospiti (Guest Printing)</vt:lpstr>
      <vt:lpstr>Google Cloud Print™</vt:lpstr>
      <vt:lpstr>Driverless Printing via Web Upload </vt:lpstr>
      <vt:lpstr>Web Printer Driver</vt:lpstr>
      <vt:lpstr>Device Management</vt:lpstr>
      <vt:lpstr>Controllo delle funzionalità dei dispositivi</vt:lpstr>
      <vt:lpstr>Controllo delle funzionalità dei dispositivi</vt:lpstr>
      <vt:lpstr>Canon iW SAM Express</vt:lpstr>
      <vt:lpstr>Canon iW SAM Express</vt:lpstr>
      <vt:lpstr>Controllo dello stato dei dispositivi</vt:lpstr>
      <vt:lpstr>Controllo dello stato dei dispositivi</vt:lpstr>
      <vt:lpstr>Notifica automatica dello stato dei dispositivi</vt:lpstr>
      <vt:lpstr>Failover automatico dei dispositivi Canon MEAP</vt:lpstr>
      <vt:lpstr>Failover automatico dei dispositivi Canon MEAP</vt:lpstr>
      <vt:lpstr>Accesso costante ai dispositivi</vt:lpstr>
      <vt:lpstr>Configurazione centralizzata delle password</vt:lpstr>
      <vt:lpstr>Production Printing</vt:lpstr>
      <vt:lpstr>Inoltro dei lavori verso il Centro Stampa</vt:lpstr>
      <vt:lpstr>Controllo centralizzato dei lavori di stampa</vt:lpstr>
      <vt:lpstr>Controllo centralizzato dei lavori di stampa</vt:lpstr>
      <vt:lpstr>Web-based Document Make Ready</vt:lpstr>
      <vt:lpstr>I benefici della Piattaforma uniFLOW</vt:lpstr>
      <vt:lpstr>I benefici di uniFLOW</vt:lpstr>
      <vt:lpstr>I benefici di uniFLOW</vt:lpstr>
      <vt:lpstr>I benefici di uniFLOW</vt:lpstr>
      <vt:lpstr>I benefici di uniFLOW</vt:lpstr>
      <vt:lpstr>L’integrazione con i dispositivi supportati</vt:lpstr>
      <vt:lpstr>Semplice integrazione del parco misto</vt:lpstr>
      <vt:lpstr>uniFLOW Embedded Applets</vt:lpstr>
      <vt:lpstr>Embedded Applet per Canon MEAP</vt:lpstr>
      <vt:lpstr>Embedded Applet per Canon CMFP</vt:lpstr>
      <vt:lpstr>Embedded Applet per Canon SFP</vt:lpstr>
      <vt:lpstr>Embedded Applet per Xerox</vt:lpstr>
      <vt:lpstr>Embedded Applet per Konica Minolta</vt:lpstr>
      <vt:lpstr>Embedded Applet per OKI</vt:lpstr>
      <vt:lpstr>Embedded Applet per Samsung</vt:lpstr>
      <vt:lpstr>Embedded Applet per Brother</vt:lpstr>
      <vt:lpstr>Embedded Device Applet per Sharp®</vt:lpstr>
      <vt:lpstr>Embedded Device Applet per Lexmark™ </vt:lpstr>
      <vt:lpstr>Embedded applet per EPSON®</vt:lpstr>
      <vt:lpstr>Embedded Applet per Canon varioPRINT 140 Series</vt:lpstr>
      <vt:lpstr>Embedded Applet per Océ Large Format Printer</vt:lpstr>
      <vt:lpstr>uniFLOW Release Station</vt:lpstr>
      <vt:lpstr>uniFLOW Release Station</vt:lpstr>
      <vt:lpstr>microMIND</vt:lpstr>
      <vt:lpstr>Il potente Workflow Editor</vt:lpstr>
      <vt:lpstr>Advanced Workflow Editor</vt:lpstr>
      <vt:lpstr>La gestione della sicurezza</vt:lpstr>
      <vt:lpstr>Sicurezza nelle comunicazioni di rete</vt:lpstr>
      <vt:lpstr>Sicurezza nella stampa</vt:lpstr>
      <vt:lpstr>Sicurezza nella stampa Mobile</vt:lpstr>
      <vt:lpstr>Sicurezza nella scansione</vt:lpstr>
      <vt:lpstr>Le modalità di accesso sicuro per ogni esigenza</vt:lpstr>
      <vt:lpstr>Presentazione standard di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2017-09-08T11:26:07Z</dcterms:created>
  <dcterms:modified xsi:type="dcterms:W3CDTF">2021-03-02T10:23:13Z</dcterms:modified>
</cp:coreProperties>
</file>